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9144000"/>
  <p:notesSz cx="6858000" cy="9144000"/>
  <p:embeddedFontLst>
    <p:embeddedFont>
      <p:font typeface="Ubuntu"/>
      <p:regular r:id="rId27"/>
      <p:bold r:id="rId28"/>
      <p:italic r:id="rId29"/>
      <p:boldItalic r:id="rId30"/>
    </p:embeddedFont>
    <p:embeddedFont>
      <p:font typeface="PT Sans Narrow"/>
      <p:regular r:id="rId31"/>
      <p:bold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g43VK3mMVspEBhA1VQK1xGjhoh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buntu-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Narrow-regular.fntdata"/><Relationship Id="rId30" Type="http://schemas.openxmlformats.org/officeDocument/2006/relationships/font" Target="fonts/Ubuntu-boldItalic.fntdata"/><Relationship Id="rId11" Type="http://schemas.openxmlformats.org/officeDocument/2006/relationships/slide" Target="slides/slide7.xml"/><Relationship Id="rId33" Type="http://schemas.openxmlformats.org/officeDocument/2006/relationships/font" Target="fonts/OpenSans-regular.fntdata"/><Relationship Id="rId10" Type="http://schemas.openxmlformats.org/officeDocument/2006/relationships/slide" Target="slides/slide6.xml"/><Relationship Id="rId32" Type="http://schemas.openxmlformats.org/officeDocument/2006/relationships/font" Target="fonts/PTSansNarrow-bold.fntdata"/><Relationship Id="rId13" Type="http://schemas.openxmlformats.org/officeDocument/2006/relationships/slide" Target="slides/slide9.xml"/><Relationship Id="rId35" Type="http://schemas.openxmlformats.org/officeDocument/2006/relationships/font" Target="fonts/OpenSans-italic.fntdata"/><Relationship Id="rId12" Type="http://schemas.openxmlformats.org/officeDocument/2006/relationships/slide" Target="slides/slide8.xml"/><Relationship Id="rId34" Type="http://schemas.openxmlformats.org/officeDocument/2006/relationships/font" Target="fonts/OpenSans-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Open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6cf5f90e3_1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6cf5f90e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5"/>
          <p:cNvCxnSpPr/>
          <p:nvPr/>
        </p:nvCxnSpPr>
        <p:spPr>
          <a:xfrm>
            <a:off x="7007735" y="4235850"/>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5"/>
          <p:cNvCxnSpPr/>
          <p:nvPr/>
        </p:nvCxnSpPr>
        <p:spPr>
          <a:xfrm>
            <a:off x="1575035" y="421100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5"/>
          <p:cNvGrpSpPr/>
          <p:nvPr/>
        </p:nvGrpSpPr>
        <p:grpSpPr>
          <a:xfrm>
            <a:off x="1004144" y="1362666"/>
            <a:ext cx="7136669" cy="203195"/>
            <a:chOff x="1346429" y="1011300"/>
            <a:chExt cx="6452100" cy="152400"/>
          </a:xfrm>
        </p:grpSpPr>
        <p:cxnSp>
          <p:nvCxnSpPr>
            <p:cNvPr id="13" name="Google Shape;13;p2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5"/>
          <p:cNvGrpSpPr/>
          <p:nvPr/>
        </p:nvGrpSpPr>
        <p:grpSpPr>
          <a:xfrm>
            <a:off x="1004151" y="5292001"/>
            <a:ext cx="7136669" cy="203195"/>
            <a:chOff x="1346435" y="3969088"/>
            <a:chExt cx="6452100" cy="152400"/>
          </a:xfrm>
        </p:grpSpPr>
        <p:cxnSp>
          <p:nvCxnSpPr>
            <p:cNvPr id="16" name="Google Shape;16;p2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5"/>
          <p:cNvSpPr txBox="1"/>
          <p:nvPr>
            <p:ph type="ctrTitle"/>
          </p:nvPr>
        </p:nvSpPr>
        <p:spPr>
          <a:xfrm>
            <a:off x="1004150" y="2335685"/>
            <a:ext cx="7136700" cy="1363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25"/>
          <p:cNvSpPr txBox="1"/>
          <p:nvPr>
            <p:ph idx="1" type="subTitle"/>
          </p:nvPr>
        </p:nvSpPr>
        <p:spPr>
          <a:xfrm>
            <a:off x="2137225" y="3800052"/>
            <a:ext cx="48705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34"/>
          <p:cNvSpPr/>
          <p:nvPr/>
        </p:nvSpPr>
        <p:spPr>
          <a:xfrm>
            <a:off x="-75"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4"/>
          <p:cNvSpPr txBox="1"/>
          <p:nvPr>
            <p:ph hasCustomPrompt="1" type="title"/>
          </p:nvPr>
        </p:nvSpPr>
        <p:spPr>
          <a:xfrm>
            <a:off x="311700" y="1739800"/>
            <a:ext cx="8520600" cy="205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34"/>
          <p:cNvSpPr txBox="1"/>
          <p:nvPr>
            <p:ph idx="1" type="body"/>
          </p:nvPr>
        </p:nvSpPr>
        <p:spPr>
          <a:xfrm>
            <a:off x="311700" y="3994200"/>
            <a:ext cx="8520600" cy="1428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9" name="Google Shape;59;p3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6"/>
          <p:cNvSpPr/>
          <p:nvPr/>
        </p:nvSpPr>
        <p:spPr>
          <a:xfrm>
            <a:off x="-75" y="6727600"/>
            <a:ext cx="9144000" cy="130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26"/>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2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7"/>
          <p:cNvSpPr/>
          <p:nvPr/>
        </p:nvSpPr>
        <p:spPr>
          <a:xfrm>
            <a:off x="-50" y="3429200"/>
            <a:ext cx="9144000" cy="3428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7"/>
          <p:cNvSpPr txBox="1"/>
          <p:nvPr>
            <p:ph type="title"/>
          </p:nvPr>
        </p:nvSpPr>
        <p:spPr>
          <a:xfrm>
            <a:off x="311700" y="1086400"/>
            <a:ext cx="8571300" cy="12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28"/>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28"/>
          <p:cNvSpPr txBox="1"/>
          <p:nvPr>
            <p:ph idx="1" type="body"/>
          </p:nvPr>
        </p:nvSpPr>
        <p:spPr>
          <a:xfrm>
            <a:off x="311700" y="1688233"/>
            <a:ext cx="3999900" cy="4403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28"/>
          <p:cNvSpPr txBox="1"/>
          <p:nvPr>
            <p:ph idx="2" type="body"/>
          </p:nvPr>
        </p:nvSpPr>
        <p:spPr>
          <a:xfrm>
            <a:off x="4832400" y="1688233"/>
            <a:ext cx="3999900" cy="4403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9"/>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2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30"/>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30"/>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3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31"/>
          <p:cNvSpPr txBox="1"/>
          <p:nvPr>
            <p:ph type="title"/>
          </p:nvPr>
        </p:nvSpPr>
        <p:spPr>
          <a:xfrm>
            <a:off x="490250" y="701800"/>
            <a:ext cx="56136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3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32"/>
          <p:cNvSpPr/>
          <p:nvPr/>
        </p:nvSpPr>
        <p:spPr>
          <a:xfrm>
            <a:off x="4572000" y="0"/>
            <a:ext cx="4572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32"/>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32"/>
          <p:cNvSpPr txBox="1"/>
          <p:nvPr>
            <p:ph type="title"/>
          </p:nvPr>
        </p:nvSpPr>
        <p:spPr>
          <a:xfrm>
            <a:off x="265500" y="1386233"/>
            <a:ext cx="4045200" cy="223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32"/>
          <p:cNvSpPr txBox="1"/>
          <p:nvPr>
            <p:ph idx="1" type="subTitle"/>
          </p:nvPr>
        </p:nvSpPr>
        <p:spPr>
          <a:xfrm>
            <a:off x="265500" y="36358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32"/>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1" name="Google Shape;51;p3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ph idx="1" type="body"/>
          </p:nvPr>
        </p:nvSpPr>
        <p:spPr>
          <a:xfrm>
            <a:off x="311700" y="5640967"/>
            <a:ext cx="5998800" cy="7983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3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24"/>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2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2V-wN_4nn0oKc2T07JeYmtvvhvK2M4E4/edit?usp=sharing&amp;ouid=102528209626787107677&amp;rtpof=true&amp;sd=true" TargetMode="External"/><Relationship Id="rId4" Type="http://schemas.openxmlformats.org/officeDocument/2006/relationships/hyperlink" Target="https://hackmd.io/@GfOkB4kgS66YhhM7j6TJew/BykqpjhE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google.com/document/d/12V-wN_4nn0oKc2T07JeYmtvvhvK2M4E4/edit?usp=sharing&amp;ouid=102528209626787107677&amp;rtpof=true&amp;sd=tru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colab.research.google.com/drive/1GC7OJSyPdA0aTioI45g7arnnqheh166b?usp=sharing" TargetMode="External"/><Relationship Id="rId4" Type="http://schemas.openxmlformats.org/officeDocument/2006/relationships/hyperlink" Target="https://www.kaggle.com/t/6b77e6ea14df4ea6badc0774b2c1ce2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2335685"/>
            <a:ext cx="7136700" cy="136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zh-TW"/>
              <a:t>Machine Learning HW1</a:t>
            </a:r>
            <a:endParaRPr/>
          </a:p>
        </p:txBody>
      </p:sp>
      <p:sp>
        <p:nvSpPr>
          <p:cNvPr id="67" name="Google Shape;67;p1"/>
          <p:cNvSpPr txBox="1"/>
          <p:nvPr>
            <p:ph idx="1" type="subTitle"/>
          </p:nvPr>
        </p:nvSpPr>
        <p:spPr>
          <a:xfrm>
            <a:off x="2137225" y="3800052"/>
            <a:ext cx="4870500" cy="105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zh-TW"/>
              <a:t>MLTAs</a:t>
            </a:r>
            <a:endParaRPr/>
          </a:p>
          <a:p>
            <a:pPr indent="0" lvl="0" marL="0" rtl="0" algn="ctr">
              <a:lnSpc>
                <a:spcPct val="100000"/>
              </a:lnSpc>
              <a:spcBef>
                <a:spcPts val="0"/>
              </a:spcBef>
              <a:spcAft>
                <a:spcPts val="0"/>
              </a:spcAft>
              <a:buSzPts val="2400"/>
              <a:buNone/>
            </a:pPr>
            <a:r>
              <a:rPr lang="zh-TW"/>
              <a:t>ntueemlta2021@gmail.com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Kaggle Baselines</a:t>
            </a:r>
            <a:endParaRPr/>
          </a:p>
        </p:txBody>
      </p:sp>
      <p:sp>
        <p:nvSpPr>
          <p:cNvPr id="128" name="Google Shape;128;p10"/>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Char char="●"/>
            </a:pPr>
            <a:r>
              <a:rPr lang="zh-TW" sz="2400">
                <a:solidFill>
                  <a:srgbClr val="000000"/>
                </a:solidFill>
              </a:rPr>
              <a:t>Public Leaderboard</a:t>
            </a:r>
            <a:endParaRPr sz="2400">
              <a:solidFill>
                <a:srgbClr val="000000"/>
              </a:solidFill>
            </a:endParaRPr>
          </a:p>
          <a:p>
            <a:pPr indent="-336550" lvl="1" marL="914400" rtl="0" algn="l">
              <a:lnSpc>
                <a:spcPct val="150000"/>
              </a:lnSpc>
              <a:spcBef>
                <a:spcPts val="0"/>
              </a:spcBef>
              <a:spcAft>
                <a:spcPts val="0"/>
              </a:spcAft>
              <a:buClr>
                <a:srgbClr val="424242"/>
              </a:buClr>
              <a:buSzPts val="1700"/>
              <a:buChar char="○"/>
            </a:pPr>
            <a:r>
              <a:rPr lang="zh-TW" sz="1700">
                <a:solidFill>
                  <a:srgbClr val="424242"/>
                </a:solidFill>
              </a:rPr>
              <a:t>428</a:t>
            </a:r>
            <a:r>
              <a:rPr lang="zh-TW" sz="1700">
                <a:solidFill>
                  <a:srgbClr val="424242"/>
                </a:solidFill>
              </a:rPr>
              <a:t> out of 857 from the testing dataset</a:t>
            </a:r>
            <a:endParaRPr sz="1700">
              <a:solidFill>
                <a:srgbClr val="424242"/>
              </a:solidFill>
            </a:endParaRPr>
          </a:p>
          <a:p>
            <a:pPr indent="-336550" lvl="1" marL="914400" rtl="0" algn="l">
              <a:lnSpc>
                <a:spcPct val="150000"/>
              </a:lnSpc>
              <a:spcBef>
                <a:spcPts val="0"/>
              </a:spcBef>
              <a:spcAft>
                <a:spcPts val="0"/>
              </a:spcAft>
              <a:buClr>
                <a:srgbClr val="424242"/>
              </a:buClr>
              <a:buSzPts val="1700"/>
              <a:buChar char="○"/>
            </a:pPr>
            <a:r>
              <a:rPr lang="zh-TW" sz="1700">
                <a:solidFill>
                  <a:srgbClr val="424242"/>
                </a:solidFill>
              </a:rPr>
              <a:t>Participants receive instant feedback about their performance.</a:t>
            </a:r>
            <a:endParaRPr sz="1700">
              <a:solidFill>
                <a:srgbClr val="424242"/>
              </a:solidFill>
            </a:endParaRPr>
          </a:p>
          <a:p>
            <a:pPr indent="-336550" lvl="1" marL="914400" rtl="0" algn="l">
              <a:lnSpc>
                <a:spcPct val="150000"/>
              </a:lnSpc>
              <a:spcBef>
                <a:spcPts val="0"/>
              </a:spcBef>
              <a:spcAft>
                <a:spcPts val="0"/>
              </a:spcAft>
              <a:buClr>
                <a:srgbClr val="424242"/>
              </a:buClr>
              <a:buSzPts val="1700"/>
              <a:buChar char="○"/>
            </a:pPr>
            <a:r>
              <a:rPr lang="zh-TW" sz="1700">
                <a:solidFill>
                  <a:srgbClr val="424242"/>
                </a:solidFill>
              </a:rPr>
              <a:t>Be sure not to </a:t>
            </a:r>
            <a:r>
              <a:rPr lang="zh-TW" sz="1700">
                <a:solidFill>
                  <a:srgbClr val="FF0000"/>
                </a:solidFill>
              </a:rPr>
              <a:t>overfit </a:t>
            </a:r>
            <a:r>
              <a:rPr lang="zh-TW" sz="1700">
                <a:solidFill>
                  <a:srgbClr val="424242"/>
                </a:solidFill>
              </a:rPr>
              <a:t>on the public leaderboard.</a:t>
            </a:r>
            <a:endParaRPr sz="1700">
              <a:solidFill>
                <a:srgbClr val="424242"/>
              </a:solidFill>
            </a:endParaRPr>
          </a:p>
          <a:p>
            <a:pPr indent="-381000" lvl="0" marL="457200" rtl="0" algn="l">
              <a:lnSpc>
                <a:spcPct val="150000"/>
              </a:lnSpc>
              <a:spcBef>
                <a:spcPts val="0"/>
              </a:spcBef>
              <a:spcAft>
                <a:spcPts val="0"/>
              </a:spcAft>
              <a:buClr>
                <a:srgbClr val="000000"/>
              </a:buClr>
              <a:buSzPts val="2400"/>
              <a:buChar char="●"/>
            </a:pPr>
            <a:r>
              <a:rPr lang="zh-TW" sz="2400">
                <a:solidFill>
                  <a:srgbClr val="000000"/>
                </a:solidFill>
              </a:rPr>
              <a:t>Private Leaderboard</a:t>
            </a:r>
            <a:endParaRPr sz="2400">
              <a:solidFill>
                <a:srgbClr val="000000"/>
              </a:solidFill>
            </a:endParaRPr>
          </a:p>
          <a:p>
            <a:pPr indent="-336550" lvl="1" marL="914400" rtl="0" algn="l">
              <a:lnSpc>
                <a:spcPct val="150000"/>
              </a:lnSpc>
              <a:spcBef>
                <a:spcPts val="0"/>
              </a:spcBef>
              <a:spcAft>
                <a:spcPts val="0"/>
              </a:spcAft>
              <a:buClr>
                <a:srgbClr val="424242"/>
              </a:buClr>
              <a:buSzPts val="1700"/>
              <a:buChar char="○"/>
            </a:pPr>
            <a:r>
              <a:rPr lang="zh-TW" sz="1700">
                <a:solidFill>
                  <a:srgbClr val="424242"/>
                </a:solidFill>
              </a:rPr>
              <a:t>429</a:t>
            </a:r>
            <a:r>
              <a:rPr lang="zh-TW" sz="1700">
                <a:solidFill>
                  <a:srgbClr val="424242"/>
                </a:solidFill>
              </a:rPr>
              <a:t> out of 857 from the testing dataset</a:t>
            </a:r>
            <a:endParaRPr sz="1700">
              <a:solidFill>
                <a:srgbClr val="424242"/>
              </a:solidFill>
            </a:endParaRPr>
          </a:p>
          <a:p>
            <a:pPr indent="-336550" lvl="1" marL="914400" rtl="0" algn="l">
              <a:lnSpc>
                <a:spcPct val="150000"/>
              </a:lnSpc>
              <a:spcBef>
                <a:spcPts val="0"/>
              </a:spcBef>
              <a:spcAft>
                <a:spcPts val="0"/>
              </a:spcAft>
              <a:buClr>
                <a:srgbClr val="FF0000"/>
              </a:buClr>
              <a:buSzPts val="1700"/>
              <a:buChar char="○"/>
            </a:pPr>
            <a:r>
              <a:rPr lang="zh-TW" sz="1700">
                <a:solidFill>
                  <a:srgbClr val="FF0000"/>
                </a:solidFill>
              </a:rPr>
              <a:t>Remain unknown until the end of the competition.</a:t>
            </a:r>
            <a:endParaRPr sz="1700">
              <a:solidFill>
                <a:srgbClr val="FF0000"/>
              </a:solidFill>
            </a:endParaRPr>
          </a:p>
          <a:p>
            <a:pPr indent="-381000" lvl="0" marL="457200" rtl="0" algn="l">
              <a:lnSpc>
                <a:spcPct val="150000"/>
              </a:lnSpc>
              <a:spcBef>
                <a:spcPts val="0"/>
              </a:spcBef>
              <a:spcAft>
                <a:spcPts val="0"/>
              </a:spcAft>
              <a:buClr>
                <a:srgbClr val="FF0000"/>
              </a:buClr>
              <a:buSzPts val="2400"/>
              <a:buFont typeface="Microsoft JhengHei"/>
              <a:buChar char="●"/>
            </a:pPr>
            <a:r>
              <a:rPr lang="zh-TW" sz="2400">
                <a:solidFill>
                  <a:srgbClr val="FF0000"/>
                </a:solidFill>
                <a:latin typeface="Microsoft JhengHei"/>
                <a:ea typeface="Microsoft JhengHei"/>
                <a:cs typeface="Microsoft JhengHei"/>
                <a:sym typeface="Microsoft JhengHei"/>
              </a:rPr>
              <a:t>請不要壓死線上傳，預留時間!</a:t>
            </a:r>
            <a:endParaRPr sz="24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1"/>
          <p:cNvSpPr txBox="1"/>
          <p:nvPr>
            <p:ph type="title"/>
          </p:nvPr>
        </p:nvSpPr>
        <p:spPr>
          <a:xfrm>
            <a:off x="311700" y="336192"/>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配分 Grading Criteria - kaggle (5% + Bonus 1%)</a:t>
            </a:r>
            <a:endParaRPr/>
          </a:p>
        </p:txBody>
      </p:sp>
      <p:sp>
        <p:nvSpPr>
          <p:cNvPr id="134" name="Google Shape;134;p11"/>
          <p:cNvSpPr txBox="1"/>
          <p:nvPr>
            <p:ph idx="1" type="body"/>
          </p:nvPr>
        </p:nvSpPr>
        <p:spPr>
          <a:xfrm>
            <a:off x="311700" y="1345533"/>
            <a:ext cx="8520600" cy="4403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zh-TW" sz="2000"/>
              <a:t>Kaggle Deadline : </a:t>
            </a:r>
            <a:r>
              <a:rPr lang="zh-TW" sz="2000">
                <a:solidFill>
                  <a:srgbClr val="FF0000"/>
                </a:solidFill>
              </a:rPr>
              <a:t>10/21/2021 23:59:59 (GMT+8)</a:t>
            </a:r>
            <a:endParaRPr sz="2000">
              <a:solidFill>
                <a:srgbClr val="FF0000"/>
              </a:solidFill>
            </a:endParaRPr>
          </a:p>
          <a:p>
            <a:pPr indent="-355600" lvl="0" marL="457200" rtl="0" algn="l">
              <a:lnSpc>
                <a:spcPct val="150000"/>
              </a:lnSpc>
              <a:spcBef>
                <a:spcPts val="1000"/>
              </a:spcBef>
              <a:spcAft>
                <a:spcPts val="0"/>
              </a:spcAft>
              <a:buSzPts val="2000"/>
              <a:buChar char="●"/>
            </a:pPr>
            <a:r>
              <a:rPr lang="zh-TW" sz="2000"/>
              <a:t>Private Score Point - </a:t>
            </a:r>
            <a:r>
              <a:rPr lang="zh-TW" sz="2000">
                <a:solidFill>
                  <a:srgbClr val="FF0000"/>
                </a:solidFill>
              </a:rPr>
              <a:t>4%</a:t>
            </a:r>
            <a:endParaRPr sz="2000">
              <a:solidFill>
                <a:srgbClr val="FF0000"/>
              </a:solidFill>
            </a:endParaRPr>
          </a:p>
          <a:p>
            <a:pPr indent="-330200" lvl="1" marL="914400" rtl="0" algn="l">
              <a:lnSpc>
                <a:spcPct val="150000"/>
              </a:lnSpc>
              <a:spcBef>
                <a:spcPts val="0"/>
              </a:spcBef>
              <a:spcAft>
                <a:spcPts val="0"/>
              </a:spcAft>
              <a:buSzPts val="1600"/>
              <a:buChar char="○"/>
            </a:pPr>
            <a:r>
              <a:rPr lang="zh-TW" sz="1600"/>
              <a:t>以 10/21/2021 11:59:59  於 </a:t>
            </a:r>
            <a:r>
              <a:rPr b="1" lang="zh-TW" sz="1600"/>
              <a:t>public/private scoreboard </a:t>
            </a:r>
            <a:r>
              <a:rPr lang="zh-TW" sz="1600"/>
              <a:t>之分數為準 : </a:t>
            </a:r>
            <a:endParaRPr sz="1600"/>
          </a:p>
          <a:p>
            <a:pPr indent="-330200" lvl="2" marL="1371600" rtl="0" algn="l">
              <a:lnSpc>
                <a:spcPct val="150000"/>
              </a:lnSpc>
              <a:spcBef>
                <a:spcPts val="0"/>
              </a:spcBef>
              <a:spcAft>
                <a:spcPts val="0"/>
              </a:spcAft>
              <a:buSzPts val="1600"/>
              <a:buChar char="■"/>
            </a:pPr>
            <a:r>
              <a:rPr lang="zh-TW" sz="1600"/>
              <a:t>超過public leaderboard的simple baseline分數 :  </a:t>
            </a:r>
            <a:r>
              <a:rPr b="1" lang="zh-TW" sz="1600"/>
              <a:t>1%</a:t>
            </a:r>
            <a:endParaRPr sz="1600"/>
          </a:p>
          <a:p>
            <a:pPr indent="-330200" lvl="2" marL="1371600" rtl="0" algn="l">
              <a:lnSpc>
                <a:spcPct val="150000"/>
              </a:lnSpc>
              <a:spcBef>
                <a:spcPts val="0"/>
              </a:spcBef>
              <a:spcAft>
                <a:spcPts val="0"/>
              </a:spcAft>
              <a:buSzPts val="1600"/>
              <a:buChar char="■"/>
            </a:pPr>
            <a:r>
              <a:rPr lang="zh-TW" sz="1600"/>
              <a:t>超過public leaderboard的strong baseline分數 :  </a:t>
            </a:r>
            <a:r>
              <a:rPr b="1" lang="zh-TW" sz="1600"/>
              <a:t>1%</a:t>
            </a:r>
            <a:endParaRPr b="1" sz="1600"/>
          </a:p>
          <a:p>
            <a:pPr indent="-330200" lvl="2" marL="1371600" rtl="0" algn="l">
              <a:lnSpc>
                <a:spcPct val="150000"/>
              </a:lnSpc>
              <a:spcBef>
                <a:spcPts val="0"/>
              </a:spcBef>
              <a:spcAft>
                <a:spcPts val="0"/>
              </a:spcAft>
              <a:buSzPts val="1600"/>
              <a:buChar char="■"/>
            </a:pPr>
            <a:r>
              <a:rPr lang="zh-TW" sz="1600"/>
              <a:t>超過private leaderboard的simple baseline分數 : </a:t>
            </a:r>
            <a:r>
              <a:rPr b="1" lang="zh-TW" sz="1600"/>
              <a:t>1%</a:t>
            </a:r>
            <a:endParaRPr b="1" sz="1600"/>
          </a:p>
          <a:p>
            <a:pPr indent="-330200" lvl="2" marL="1371600" rtl="0" algn="l">
              <a:lnSpc>
                <a:spcPct val="150000"/>
              </a:lnSpc>
              <a:spcBef>
                <a:spcPts val="0"/>
              </a:spcBef>
              <a:spcAft>
                <a:spcPts val="0"/>
              </a:spcAft>
              <a:buSzPts val="1600"/>
              <a:buChar char="■"/>
            </a:pPr>
            <a:r>
              <a:rPr lang="zh-TW" sz="1600"/>
              <a:t>超過private leaderboard的strong baseline分數 : </a:t>
            </a:r>
            <a:r>
              <a:rPr b="1" lang="zh-TW" sz="1600"/>
              <a:t>1%</a:t>
            </a:r>
            <a:endParaRPr b="1" sz="1600"/>
          </a:p>
          <a:p>
            <a:pPr indent="-355600" lvl="1" marL="914400" rtl="0" algn="l">
              <a:lnSpc>
                <a:spcPct val="150000"/>
              </a:lnSpc>
              <a:spcBef>
                <a:spcPts val="1000"/>
              </a:spcBef>
              <a:spcAft>
                <a:spcPts val="0"/>
              </a:spcAft>
              <a:buSzPts val="2000"/>
              <a:buChar char="○"/>
            </a:pPr>
            <a:r>
              <a:rPr lang="zh-TW" sz="2000"/>
              <a:t>以上皆須通過 Reproduce 才給分</a:t>
            </a:r>
            <a:endParaRPr sz="2000">
              <a:solidFill>
                <a:srgbClr val="FF0000"/>
              </a:solidFill>
            </a:endParaRPr>
          </a:p>
          <a:p>
            <a:pPr indent="-355600" lvl="0" marL="457200" rtl="0" algn="l">
              <a:lnSpc>
                <a:spcPct val="150000"/>
              </a:lnSpc>
              <a:spcBef>
                <a:spcPts val="1000"/>
              </a:spcBef>
              <a:spcAft>
                <a:spcPts val="0"/>
              </a:spcAft>
              <a:buSzPts val="2000"/>
              <a:buChar char="●"/>
            </a:pPr>
            <a:r>
              <a:rPr lang="zh-TW" sz="2000"/>
              <a:t>Bonus - </a:t>
            </a:r>
            <a:r>
              <a:rPr lang="zh-TW" sz="2000">
                <a:solidFill>
                  <a:srgbClr val="FF0000"/>
                </a:solidFill>
              </a:rPr>
              <a:t>1%</a:t>
            </a:r>
            <a:endParaRPr sz="2000">
              <a:solidFill>
                <a:srgbClr val="FF0000"/>
              </a:solidFill>
            </a:endParaRPr>
          </a:p>
          <a:p>
            <a:pPr indent="-330200" lvl="1" marL="914400" rtl="0" algn="l">
              <a:lnSpc>
                <a:spcPct val="150000"/>
              </a:lnSpc>
              <a:spcBef>
                <a:spcPts val="0"/>
              </a:spcBef>
              <a:spcAft>
                <a:spcPts val="0"/>
              </a:spcAft>
              <a:buSzPts val="1600"/>
              <a:buChar char="○"/>
            </a:pPr>
            <a:r>
              <a:rPr lang="zh-TW" sz="1600">
                <a:latin typeface="Ubuntu"/>
                <a:ea typeface="Ubuntu"/>
                <a:cs typeface="Ubuntu"/>
                <a:sym typeface="Ubuntu"/>
              </a:rPr>
              <a:t>(1.0%)</a:t>
            </a:r>
            <a:r>
              <a:rPr lang="zh-TW" sz="1600"/>
              <a:t> private leaderboard 排名前五名，並</a:t>
            </a:r>
            <a:r>
              <a:rPr lang="zh-TW" sz="1600"/>
              <a:t>繳交投影片描述實作方法，另外需錄製一份講解影片（少於三分鐘）作一個簡單的presentation，助教將公布給同學們參考</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2"/>
          <p:cNvSpPr txBox="1"/>
          <p:nvPr>
            <p:ph type="title"/>
          </p:nvPr>
        </p:nvSpPr>
        <p:spPr>
          <a:xfrm>
            <a:off x="311700" y="336192"/>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配分 Grading Criteria - report(5%)</a:t>
            </a:r>
            <a:endParaRPr/>
          </a:p>
        </p:txBody>
      </p:sp>
      <p:sp>
        <p:nvSpPr>
          <p:cNvPr id="140" name="Google Shape;140;p12"/>
          <p:cNvSpPr txBox="1"/>
          <p:nvPr>
            <p:ph idx="1" type="body"/>
          </p:nvPr>
        </p:nvSpPr>
        <p:spPr>
          <a:xfrm>
            <a:off x="311700" y="1345533"/>
            <a:ext cx="8520600" cy="4403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2"/>
              </a:buClr>
              <a:buSzPts val="2000"/>
              <a:buFont typeface="Open Sans"/>
              <a:buChar char="●"/>
            </a:pPr>
            <a:r>
              <a:rPr lang="zh-TW" sz="2000"/>
              <a:t>Programming Report - </a:t>
            </a:r>
            <a:r>
              <a:rPr lang="zh-TW" sz="2000">
                <a:solidFill>
                  <a:srgbClr val="FF0000"/>
                </a:solidFill>
              </a:rPr>
              <a:t>2%</a:t>
            </a:r>
            <a:endParaRPr sz="2000">
              <a:solidFill>
                <a:srgbClr val="FF0000"/>
              </a:solidFill>
            </a:endParaRPr>
          </a:p>
          <a:p>
            <a:pPr indent="-330200" lvl="1" marL="914400" marR="0" rtl="0" algn="l">
              <a:lnSpc>
                <a:spcPct val="150000"/>
              </a:lnSpc>
              <a:spcBef>
                <a:spcPts val="1000"/>
              </a:spcBef>
              <a:spcAft>
                <a:spcPts val="0"/>
              </a:spcAft>
              <a:buClr>
                <a:srgbClr val="000000"/>
              </a:buClr>
              <a:buSzPts val="1600"/>
              <a:buFont typeface="Open Sans"/>
              <a:buChar char="○"/>
            </a:pPr>
            <a:r>
              <a:rPr lang="zh-TW" sz="1800" u="sng">
                <a:solidFill>
                  <a:schemeClr val="hlink"/>
                </a:solidFill>
                <a:latin typeface="Arial"/>
                <a:ea typeface="Arial"/>
                <a:cs typeface="Arial"/>
                <a:sym typeface="Arial"/>
                <a:hlinkClick r:id="rId3"/>
              </a:rPr>
              <a:t>https://docs.google.com/document/d/12V-wN_4nn0oKc2T07JeYmtvvhvK2M4E4/edit?usp=sharing&amp;ouid=102528209626787107677&amp;rtpof=true&amp;sd=true</a:t>
            </a:r>
            <a:endParaRPr sz="1800">
              <a:solidFill>
                <a:srgbClr val="FF0000"/>
              </a:solidFill>
              <a:latin typeface="Arial"/>
              <a:ea typeface="Arial"/>
              <a:cs typeface="Arial"/>
              <a:sym typeface="Arial"/>
            </a:endParaRPr>
          </a:p>
          <a:p>
            <a:pPr indent="-355600" lvl="0" marL="457200" marR="0" rtl="0" algn="l">
              <a:lnSpc>
                <a:spcPct val="150000"/>
              </a:lnSpc>
              <a:spcBef>
                <a:spcPts val="1000"/>
              </a:spcBef>
              <a:spcAft>
                <a:spcPts val="0"/>
              </a:spcAft>
              <a:buSzPts val="2000"/>
              <a:buChar char="●"/>
            </a:pPr>
            <a:r>
              <a:rPr lang="zh-TW" sz="2000"/>
              <a:t>Math Problem - </a:t>
            </a:r>
            <a:r>
              <a:rPr lang="zh-TW" sz="2000">
                <a:solidFill>
                  <a:srgbClr val="FF0000"/>
                </a:solidFill>
              </a:rPr>
              <a:t>4%</a:t>
            </a:r>
            <a:endParaRPr sz="2000">
              <a:solidFill>
                <a:srgbClr val="FF0000"/>
              </a:solidFill>
            </a:endParaRPr>
          </a:p>
          <a:p>
            <a:pPr indent="-342900" lvl="1" marL="914400" marR="0" rtl="0" algn="l">
              <a:lnSpc>
                <a:spcPct val="150000"/>
              </a:lnSpc>
              <a:spcBef>
                <a:spcPts val="1000"/>
              </a:spcBef>
              <a:spcAft>
                <a:spcPts val="0"/>
              </a:spcAft>
              <a:buClr>
                <a:srgbClr val="000000"/>
              </a:buClr>
              <a:buSzPts val="1800"/>
              <a:buChar char="○"/>
            </a:pPr>
            <a:r>
              <a:rPr lang="zh-TW" sz="1800" u="sng">
                <a:solidFill>
                  <a:schemeClr val="hlink"/>
                </a:solidFill>
                <a:latin typeface="Arial"/>
                <a:ea typeface="Arial"/>
                <a:cs typeface="Arial"/>
                <a:sym typeface="Arial"/>
                <a:hlinkClick r:id="rId4"/>
              </a:rPr>
              <a:t>https://hackmd.io/@GfOkB4kgS66YhhM7j6TJew/BykqpjhEK</a:t>
            </a:r>
            <a:endParaRPr sz="1800">
              <a:solidFill>
                <a:srgbClr val="000000"/>
              </a:solidFill>
              <a:latin typeface="Arial"/>
              <a:ea typeface="Arial"/>
              <a:cs typeface="Arial"/>
              <a:sym typeface="Arial"/>
            </a:endParaRPr>
          </a:p>
          <a:p>
            <a:pPr indent="-342900" lvl="1" marL="914400" marR="0" rtl="0" algn="l">
              <a:lnSpc>
                <a:spcPct val="150000"/>
              </a:lnSpc>
              <a:spcBef>
                <a:spcPts val="1000"/>
              </a:spcBef>
              <a:spcAft>
                <a:spcPts val="0"/>
              </a:spcAft>
              <a:buClr>
                <a:srgbClr val="000000"/>
              </a:buClr>
              <a:buSzPts val="1800"/>
              <a:buChar char="○"/>
            </a:pPr>
            <a:r>
              <a:rPr lang="zh-TW" sz="1800">
                <a:solidFill>
                  <a:srgbClr val="000000"/>
                </a:solidFill>
              </a:rPr>
              <a:t>Type in latex(preferable) or take pictures of your handwriting</a:t>
            </a:r>
            <a:endParaRPr sz="1800">
              <a:solidFill>
                <a:srgbClr val="000000"/>
              </a:solidFill>
            </a:endParaRPr>
          </a:p>
          <a:p>
            <a:pPr indent="-355600" lvl="0" marL="457200" marR="0" rtl="0" algn="l">
              <a:lnSpc>
                <a:spcPct val="150000"/>
              </a:lnSpc>
              <a:spcBef>
                <a:spcPts val="1000"/>
              </a:spcBef>
              <a:spcAft>
                <a:spcPts val="1000"/>
              </a:spcAft>
              <a:buClr>
                <a:srgbClr val="424242"/>
              </a:buClr>
              <a:buSzPts val="2000"/>
              <a:buChar char="●"/>
            </a:pPr>
            <a:r>
              <a:rPr lang="zh-TW" sz="2000">
                <a:solidFill>
                  <a:srgbClr val="424242"/>
                </a:solidFill>
              </a:rPr>
              <a:t>Write them in report.pdf</a:t>
            </a:r>
            <a:endParaRPr sz="2000">
              <a:solidFill>
                <a:srgbClr val="42424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zh-TW"/>
              <a:t>繳交格式</a:t>
            </a:r>
            <a:r>
              <a:rPr lang="zh-TW"/>
              <a:t> Handin Format</a:t>
            </a:r>
            <a:endParaRPr/>
          </a:p>
        </p:txBody>
      </p:sp>
      <p:sp>
        <p:nvSpPr>
          <p:cNvPr id="146" name="Google Shape;146;p13"/>
          <p:cNvSpPr txBox="1"/>
          <p:nvPr>
            <p:ph idx="1" type="body"/>
          </p:nvPr>
        </p:nvSpPr>
        <p:spPr>
          <a:xfrm>
            <a:off x="311700" y="1445533"/>
            <a:ext cx="8520600" cy="4403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FF0000"/>
              </a:buClr>
              <a:buSzPts val="1700"/>
              <a:buFont typeface="Microsoft JhengHei"/>
              <a:buChar char="●"/>
            </a:pPr>
            <a:r>
              <a:rPr lang="zh-TW" sz="1700">
                <a:solidFill>
                  <a:srgbClr val="FF0000"/>
                </a:solidFill>
                <a:latin typeface="Microsoft JhengHei"/>
                <a:ea typeface="Microsoft JhengHei"/>
                <a:cs typeface="Microsoft JhengHei"/>
                <a:sym typeface="Microsoft JhengHei"/>
              </a:rPr>
              <a:t>Kaggle deadline：10/21/2021 23:59:59  (GMT+8) </a:t>
            </a:r>
            <a:br>
              <a:rPr lang="zh-TW" sz="1700">
                <a:solidFill>
                  <a:srgbClr val="FF0000"/>
                </a:solidFill>
                <a:latin typeface="Microsoft JhengHei"/>
                <a:ea typeface="Microsoft JhengHei"/>
                <a:cs typeface="Microsoft JhengHei"/>
                <a:sym typeface="Microsoft JhengHei"/>
              </a:rPr>
            </a:br>
            <a:r>
              <a:rPr lang="zh-TW" sz="1700">
                <a:solidFill>
                  <a:srgbClr val="FF0000"/>
                </a:solidFill>
                <a:latin typeface="Microsoft JhengHei"/>
                <a:ea typeface="Microsoft JhengHei"/>
                <a:cs typeface="Microsoft JhengHei"/>
                <a:sym typeface="Microsoft JhengHei"/>
              </a:rPr>
              <a:t>Ceiba code &amp; report deadline：10/23/2021 23:59:59  (GMT+8)</a:t>
            </a:r>
            <a:endParaRPr sz="1700">
              <a:solidFill>
                <a:srgbClr val="FF0000"/>
              </a:solidFill>
              <a:latin typeface="Microsoft JhengHei"/>
              <a:ea typeface="Microsoft JhengHei"/>
              <a:cs typeface="Microsoft JhengHei"/>
              <a:sym typeface="Microsoft JhengHei"/>
            </a:endParaRPr>
          </a:p>
          <a:p>
            <a:pPr indent="-336550" lvl="0" marL="457200" rtl="0" algn="l">
              <a:spcBef>
                <a:spcPts val="1600"/>
              </a:spcBef>
              <a:spcAft>
                <a:spcPts val="0"/>
              </a:spcAft>
              <a:buClr>
                <a:srgbClr val="FF0000"/>
              </a:buClr>
              <a:buSzPts val="1700"/>
              <a:buFont typeface="Microsoft JhengHei"/>
              <a:buChar char="●"/>
            </a:pPr>
            <a:r>
              <a:rPr lang="zh-TW" sz="1700">
                <a:solidFill>
                  <a:srgbClr val="FF0000"/>
                </a:solidFill>
              </a:rPr>
              <a:t>把程式碼和report壓縮成zip檔上傳到ceiba，檔案名稱為，學號_hw1.zip，包含程式碼及report.pdf和數學題</a:t>
            </a:r>
            <a:endParaRPr sz="1700">
              <a:solidFill>
                <a:srgbClr val="FF0000"/>
              </a:solidFill>
              <a:latin typeface="Microsoft JhengHei"/>
              <a:ea typeface="Microsoft JhengHei"/>
              <a:cs typeface="Microsoft JhengHei"/>
              <a:sym typeface="Microsoft JhengHei"/>
            </a:endParaRPr>
          </a:p>
          <a:p>
            <a:pPr indent="0" lvl="0" marL="0" rtl="0" algn="l">
              <a:lnSpc>
                <a:spcPct val="115000"/>
              </a:lnSpc>
              <a:spcBef>
                <a:spcPts val="1600"/>
              </a:spcBef>
              <a:spcAft>
                <a:spcPts val="1600"/>
              </a:spcAft>
              <a:buSzPts val="1800"/>
              <a:buNone/>
            </a:pPr>
            <a:r>
              <a:t/>
            </a:r>
            <a:endParaRPr/>
          </a:p>
        </p:txBody>
      </p:sp>
      <p:pic>
        <p:nvPicPr>
          <p:cNvPr id="147" name="Google Shape;147;p13"/>
          <p:cNvPicPr preferRelativeResize="0"/>
          <p:nvPr/>
        </p:nvPicPr>
        <p:blipFill>
          <a:blip r:embed="rId3">
            <a:alphaModFix/>
          </a:blip>
          <a:stretch>
            <a:fillRect/>
          </a:stretch>
        </p:blipFill>
        <p:spPr>
          <a:xfrm>
            <a:off x="2390775" y="3164275"/>
            <a:ext cx="4362450" cy="32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f6cf5f90e3_1_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請把作業拍攝清楚（不要興奮到模糊）</a:t>
            </a:r>
            <a:endParaRPr/>
          </a:p>
        </p:txBody>
      </p:sp>
      <p:pic>
        <p:nvPicPr>
          <p:cNvPr id="153" name="Google Shape;153;gf6cf5f90e3_1_4"/>
          <p:cNvPicPr preferRelativeResize="0"/>
          <p:nvPr/>
        </p:nvPicPr>
        <p:blipFill>
          <a:blip r:embed="rId3">
            <a:alphaModFix/>
          </a:blip>
          <a:stretch>
            <a:fillRect/>
          </a:stretch>
        </p:blipFill>
        <p:spPr>
          <a:xfrm rot="-5400000">
            <a:off x="24400" y="2152826"/>
            <a:ext cx="4929976" cy="3697475"/>
          </a:xfrm>
          <a:prstGeom prst="rect">
            <a:avLst/>
          </a:prstGeom>
          <a:noFill/>
          <a:ln>
            <a:noFill/>
          </a:ln>
        </p:spPr>
      </p:pic>
      <p:pic>
        <p:nvPicPr>
          <p:cNvPr id="154" name="Google Shape;154;gf6cf5f90e3_1_4"/>
          <p:cNvPicPr preferRelativeResize="0"/>
          <p:nvPr/>
        </p:nvPicPr>
        <p:blipFill>
          <a:blip r:embed="rId4">
            <a:alphaModFix/>
          </a:blip>
          <a:stretch>
            <a:fillRect/>
          </a:stretch>
        </p:blipFill>
        <p:spPr>
          <a:xfrm rot="-5400000">
            <a:off x="4317111" y="2150585"/>
            <a:ext cx="4912102" cy="3684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zh-TW"/>
              <a:t>作業規定</a:t>
            </a:r>
            <a:r>
              <a:rPr lang="zh-TW"/>
              <a:t> Assignment Regulation</a:t>
            </a:r>
            <a:endParaRPr/>
          </a:p>
        </p:txBody>
      </p:sp>
      <p:sp>
        <p:nvSpPr>
          <p:cNvPr id="160" name="Google Shape;160;p14"/>
          <p:cNvSpPr txBox="1"/>
          <p:nvPr>
            <p:ph idx="1" type="body"/>
          </p:nvPr>
        </p:nvSpPr>
        <p:spPr>
          <a:xfrm>
            <a:off x="311700" y="1474674"/>
            <a:ext cx="8520600" cy="473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0000"/>
              </a:buClr>
              <a:buSzPts val="1800"/>
              <a:buFont typeface="Microsoft JhengHei"/>
              <a:buChar char="●"/>
            </a:pPr>
            <a:r>
              <a:rPr lang="zh-TW" sz="1800">
                <a:solidFill>
                  <a:srgbClr val="FF0000"/>
                </a:solidFill>
                <a:latin typeface="Microsoft JhengHei"/>
                <a:ea typeface="Microsoft JhengHei"/>
                <a:cs typeface="Microsoft JhengHei"/>
                <a:sym typeface="Microsoft JhengHei"/>
              </a:rPr>
              <a:t>Only Python 3.</a:t>
            </a:r>
            <a:r>
              <a:rPr lang="zh-TW">
                <a:solidFill>
                  <a:srgbClr val="FF0000"/>
                </a:solidFill>
                <a:latin typeface="Microsoft JhengHei"/>
                <a:ea typeface="Microsoft JhengHei"/>
                <a:cs typeface="Microsoft JhengHei"/>
                <a:sym typeface="Microsoft JhengHei"/>
              </a:rPr>
              <a:t>7</a:t>
            </a:r>
            <a:r>
              <a:rPr lang="zh-TW" sz="1800">
                <a:solidFill>
                  <a:srgbClr val="FF0000"/>
                </a:solidFill>
                <a:latin typeface="Microsoft JhengHei"/>
                <a:ea typeface="Microsoft JhengHei"/>
                <a:cs typeface="Microsoft JhengHei"/>
                <a:sym typeface="Microsoft JhengHei"/>
              </a:rPr>
              <a:t> available !!!! </a:t>
            </a:r>
            <a:endParaRPr sz="1700">
              <a:solidFill>
                <a:srgbClr val="000000"/>
              </a:solidFill>
              <a:latin typeface="Microsoft JhengHei"/>
              <a:ea typeface="Microsoft JhengHei"/>
              <a:cs typeface="Microsoft JhengHei"/>
              <a:sym typeface="Microsoft JhengHei"/>
            </a:endParaRPr>
          </a:p>
          <a:p>
            <a:pPr indent="-336550" lvl="0" marL="457200" rtl="0" algn="l">
              <a:lnSpc>
                <a:spcPct val="115000"/>
              </a:lnSpc>
              <a:spcBef>
                <a:spcPts val="0"/>
              </a:spcBef>
              <a:spcAft>
                <a:spcPts val="0"/>
              </a:spcAft>
              <a:buClr>
                <a:srgbClr val="000000"/>
              </a:buClr>
              <a:buSzPts val="1700"/>
              <a:buFont typeface="Microsoft JhengHei"/>
              <a:buChar char="●"/>
            </a:pPr>
            <a:r>
              <a:rPr lang="zh-TW" sz="1700">
                <a:solidFill>
                  <a:srgbClr val="000000"/>
                </a:solidFill>
                <a:latin typeface="Microsoft JhengHei"/>
                <a:ea typeface="Microsoft JhengHei"/>
                <a:cs typeface="Microsoft JhengHei"/>
                <a:sym typeface="Microsoft JhengHei"/>
              </a:rPr>
              <a:t>開放使用套件</a:t>
            </a:r>
            <a:endParaRPr sz="1700">
              <a:solidFill>
                <a:srgbClr val="000000"/>
              </a:solidFill>
              <a:latin typeface="Microsoft JhengHei"/>
              <a:ea typeface="Microsoft JhengHei"/>
              <a:cs typeface="Microsoft JhengHei"/>
              <a:sym typeface="Microsoft JhengHei"/>
            </a:endParaRPr>
          </a:p>
          <a:p>
            <a:pPr indent="-330200" lvl="1" marL="914400" rtl="0" algn="l">
              <a:lnSpc>
                <a:spcPct val="115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All python standard library</a:t>
            </a:r>
            <a:endParaRPr sz="1600">
              <a:solidFill>
                <a:srgbClr val="000000"/>
              </a:solidFill>
              <a:latin typeface="Microsoft JhengHei"/>
              <a:ea typeface="Microsoft JhengHei"/>
              <a:cs typeface="Microsoft JhengHei"/>
              <a:sym typeface="Microsoft JhengHei"/>
            </a:endParaRPr>
          </a:p>
          <a:p>
            <a:pPr indent="-330200" lvl="1" marL="914400" rtl="0" algn="l">
              <a:lnSpc>
                <a:spcPct val="115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numpy ==1.19.5</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15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pandas == 1.1.5</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15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python standard library</a:t>
            </a:r>
            <a:endParaRPr sz="1600">
              <a:solidFill>
                <a:srgbClr val="000000"/>
              </a:solidFill>
              <a:latin typeface="Microsoft JhengHei"/>
              <a:ea typeface="Microsoft JhengHei"/>
              <a:cs typeface="Microsoft JhengHei"/>
              <a:sym typeface="Microsoft JhengHei"/>
            </a:endParaRPr>
          </a:p>
          <a:p>
            <a:pPr indent="-330200" lvl="1" marL="914400" rtl="0" algn="l">
              <a:lnSpc>
                <a:spcPct val="115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numpy.linalg.lstsq是不可以用的!!!</a:t>
            </a:r>
            <a:endParaRPr sz="1600">
              <a:solidFill>
                <a:srgbClr val="000000"/>
              </a:solidFill>
              <a:latin typeface="Microsoft JhengHei"/>
              <a:ea typeface="Microsoft JhengHei"/>
              <a:cs typeface="Microsoft JhengHei"/>
              <a:sym typeface="Microsoft JhengHei"/>
            </a:endParaRPr>
          </a:p>
          <a:p>
            <a:pPr indent="-342900" lvl="0" marL="457200" rtl="0" algn="l">
              <a:spcBef>
                <a:spcPts val="0"/>
              </a:spcBef>
              <a:spcAft>
                <a:spcPts val="0"/>
              </a:spcAft>
              <a:buClr>
                <a:srgbClr val="FF0000"/>
              </a:buClr>
              <a:buSzPts val="1800"/>
              <a:buFont typeface="Microsoft JhengHei"/>
              <a:buChar char="●"/>
            </a:pPr>
            <a:r>
              <a:rPr lang="zh-TW">
                <a:solidFill>
                  <a:srgbClr val="FF0000"/>
                </a:solidFill>
                <a:latin typeface="Microsoft JhengHei"/>
                <a:ea typeface="Microsoft JhengHei"/>
                <a:cs typeface="Microsoft JhengHei"/>
                <a:sym typeface="Microsoft JhengHei"/>
              </a:rPr>
              <a:t>No other packages can be used!!</a:t>
            </a:r>
            <a:endParaRPr sz="1600">
              <a:solidFill>
                <a:srgbClr val="000000"/>
              </a:solidFill>
              <a:latin typeface="Microsoft JhengHei"/>
              <a:ea typeface="Microsoft JhengHei"/>
              <a:cs typeface="Microsoft JhengHei"/>
              <a:sym typeface="Microsoft JhengHei"/>
            </a:endParaRPr>
          </a:p>
          <a:p>
            <a:pPr indent="-336550" lvl="0" marL="457200" rtl="0" algn="l">
              <a:lnSpc>
                <a:spcPct val="115000"/>
              </a:lnSpc>
              <a:spcBef>
                <a:spcPts val="0"/>
              </a:spcBef>
              <a:spcAft>
                <a:spcPts val="0"/>
              </a:spcAft>
              <a:buClr>
                <a:srgbClr val="000000"/>
              </a:buClr>
              <a:buSzPts val="1700"/>
              <a:buFont typeface="Microsoft JhengHei"/>
              <a:buChar char="●"/>
            </a:pPr>
            <a:r>
              <a:rPr lang="zh-TW" sz="1700">
                <a:solidFill>
                  <a:srgbClr val="000000"/>
                </a:solidFill>
                <a:latin typeface="Microsoft JhengHei"/>
                <a:ea typeface="Microsoft JhengHei"/>
                <a:cs typeface="Microsoft JhengHei"/>
                <a:sym typeface="Microsoft JhengHei"/>
              </a:rPr>
              <a:t>請實作linear regression，方法限定使用Gradient Descent。</a:t>
            </a:r>
            <a:endParaRPr sz="170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zh-TW"/>
              <a:t>作業規定</a:t>
            </a:r>
            <a:r>
              <a:rPr lang="zh-TW"/>
              <a:t> Assignment Regulation</a:t>
            </a:r>
            <a:endParaRPr/>
          </a:p>
        </p:txBody>
      </p:sp>
      <p:sp>
        <p:nvSpPr>
          <p:cNvPr id="166" name="Google Shape;166;p15"/>
          <p:cNvSpPr txBox="1"/>
          <p:nvPr>
            <p:ph idx="1" type="body"/>
          </p:nvPr>
        </p:nvSpPr>
        <p:spPr>
          <a:xfrm>
            <a:off x="311700" y="1474674"/>
            <a:ext cx="8520600" cy="47385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555555"/>
              </a:buClr>
              <a:buSzPts val="2400"/>
              <a:buFont typeface="Arial"/>
              <a:buChar char="●"/>
            </a:pPr>
            <a:r>
              <a:rPr lang="zh-TW" sz="2400">
                <a:solidFill>
                  <a:srgbClr val="000000"/>
                </a:solidFill>
              </a:rPr>
              <a:t>任意名稱</a:t>
            </a:r>
            <a:r>
              <a:rPr lang="zh-TW" sz="2400">
                <a:solidFill>
                  <a:srgbClr val="000000"/>
                </a:solidFill>
              </a:rPr>
              <a:t>.ipynb</a:t>
            </a:r>
            <a:r>
              <a:rPr lang="zh-TW" sz="2400">
                <a:solidFill>
                  <a:srgbClr val="000000"/>
                </a:solidFill>
              </a:rPr>
              <a:t>（例如 a1456.ipynb)</a:t>
            </a:r>
            <a:endParaRPr sz="1700">
              <a:solidFill>
                <a:srgbClr val="424242"/>
              </a:solidFill>
            </a:endParaRPr>
          </a:p>
          <a:p>
            <a:pPr indent="-381000" lvl="0" marL="457200" rtl="0" algn="l">
              <a:lnSpc>
                <a:spcPct val="150000"/>
              </a:lnSpc>
              <a:spcBef>
                <a:spcPts val="0"/>
              </a:spcBef>
              <a:spcAft>
                <a:spcPts val="0"/>
              </a:spcAft>
              <a:buClr>
                <a:srgbClr val="424242"/>
              </a:buClr>
              <a:buSzPts val="2400"/>
              <a:buChar char="●"/>
            </a:pPr>
            <a:r>
              <a:rPr lang="zh-TW" sz="2400">
                <a:solidFill>
                  <a:srgbClr val="424242"/>
                </a:solidFill>
              </a:rPr>
              <a:t>report.pdf</a:t>
            </a:r>
            <a:r>
              <a:rPr lang="zh-TW" sz="2400">
                <a:solidFill>
                  <a:srgbClr val="424242"/>
                </a:solidFill>
              </a:rPr>
              <a:t>（包含程式報告及數學題）</a:t>
            </a:r>
            <a:endParaRPr sz="2400">
              <a:solidFill>
                <a:srgbClr val="424242"/>
              </a:solidFill>
            </a:endParaRPr>
          </a:p>
          <a:p>
            <a:pPr indent="-336550" lvl="1" marL="914400" rtl="0" algn="l">
              <a:lnSpc>
                <a:spcPct val="150000"/>
              </a:lnSpc>
              <a:spcBef>
                <a:spcPts val="0"/>
              </a:spcBef>
              <a:spcAft>
                <a:spcPts val="0"/>
              </a:spcAft>
              <a:buClr>
                <a:srgbClr val="424242"/>
              </a:buClr>
              <a:buSzPts val="1700"/>
              <a:buChar char="○"/>
            </a:pPr>
            <a:r>
              <a:rPr lang="zh-TW" sz="1700">
                <a:solidFill>
                  <a:srgbClr val="424242"/>
                </a:solidFill>
              </a:rPr>
              <a:t>Please refer to report template</a:t>
            </a:r>
            <a:endParaRPr sz="1700">
              <a:solidFill>
                <a:srgbClr val="42424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Reproduce</a:t>
            </a:r>
            <a:endParaRPr/>
          </a:p>
        </p:txBody>
      </p:sp>
      <p:sp>
        <p:nvSpPr>
          <p:cNvPr id="172" name="Google Shape;172;p18"/>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Microsoft JhengHei"/>
              <a:buChar char="●"/>
            </a:pPr>
            <a:r>
              <a:rPr lang="zh-TW" sz="2400">
                <a:latin typeface="Microsoft JhengHei"/>
                <a:ea typeface="Microsoft JhengHei"/>
                <a:cs typeface="Microsoft JhengHei"/>
                <a:sym typeface="Microsoft JhengHei"/>
              </a:rPr>
              <a:t>請務必在訓練過程中，隨時存取參數。</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SzPts val="2400"/>
              <a:buChar char="●"/>
            </a:pPr>
            <a:r>
              <a:rPr lang="zh-TW" sz="2400">
                <a:latin typeface="Microsoft JhengHei"/>
                <a:ea typeface="Microsoft JhengHei"/>
                <a:cs typeface="Microsoft JhengHei"/>
                <a:sym typeface="Microsoft JhengHei"/>
              </a:rPr>
              <a:t>請同學確保你上傳的程式所產生的結果，會跟你在kaggle上的結果一致，基本上誤差在</a:t>
            </a:r>
            <a:r>
              <a:rPr b="1" lang="zh-TW" sz="2400">
                <a:solidFill>
                  <a:srgbClr val="FF0000"/>
                </a:solidFill>
                <a:latin typeface="Microsoft JhengHei"/>
                <a:ea typeface="Microsoft JhengHei"/>
                <a:cs typeface="Microsoft JhengHei"/>
                <a:sym typeface="Microsoft JhengHei"/>
              </a:rPr>
              <a:t>±0.5</a:t>
            </a:r>
            <a:r>
              <a:rPr lang="zh-TW" sz="2400">
                <a:latin typeface="Microsoft JhengHei"/>
                <a:ea typeface="Microsoft JhengHei"/>
                <a:cs typeface="Microsoft JhengHei"/>
                <a:sym typeface="Microsoft JhengHei"/>
              </a:rPr>
              <a:t>之間都屬於一致，若超過以上範圍，kaggle將不予計分。</a:t>
            </a:r>
            <a:endParaRPr sz="2400">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Report 格式</a:t>
            </a:r>
            <a:endParaRPr/>
          </a:p>
        </p:txBody>
      </p:sp>
      <p:sp>
        <p:nvSpPr>
          <p:cNvPr id="178" name="Google Shape;178;p19"/>
          <p:cNvSpPr txBox="1"/>
          <p:nvPr>
            <p:ph idx="1" type="body"/>
          </p:nvPr>
        </p:nvSpPr>
        <p:spPr>
          <a:xfrm>
            <a:off x="311700" y="1330433"/>
            <a:ext cx="8520600" cy="5039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Microsoft JhengHei"/>
              <a:buChar char="●"/>
            </a:pPr>
            <a:r>
              <a:rPr lang="zh-TW" sz="1800">
                <a:solidFill>
                  <a:srgbClr val="000000"/>
                </a:solidFill>
                <a:latin typeface="Microsoft JhengHei"/>
                <a:ea typeface="Microsoft JhengHei"/>
                <a:cs typeface="Microsoft JhengHei"/>
                <a:sym typeface="Microsoft JhengHei"/>
              </a:rPr>
              <a:t>限制</a:t>
            </a:r>
            <a:endParaRPr sz="18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FF0000"/>
              </a:buClr>
              <a:buSzPts val="1600"/>
              <a:buFont typeface="Microsoft JhengHei"/>
              <a:buChar char="○"/>
            </a:pPr>
            <a:r>
              <a:rPr lang="zh-TW" sz="1600">
                <a:solidFill>
                  <a:srgbClr val="FF0000"/>
                </a:solidFill>
                <a:latin typeface="Microsoft JhengHei"/>
                <a:ea typeface="Microsoft JhengHei"/>
                <a:cs typeface="Microsoft JhengHei"/>
                <a:sym typeface="Microsoft JhengHei"/>
              </a:rPr>
              <a:t>檔名必須為 report.pdf !!!</a:t>
            </a:r>
            <a:endParaRPr sz="1600">
              <a:solidFill>
                <a:srgbClr val="FF0000"/>
              </a:solidFill>
              <a:latin typeface="Microsoft JhengHei"/>
              <a:ea typeface="Microsoft JhengHei"/>
              <a:cs typeface="Microsoft JhengHei"/>
              <a:sym typeface="Microsoft JhengHei"/>
            </a:endParaRPr>
          </a:p>
          <a:p>
            <a:pPr indent="-330200" lvl="1" marL="914400" rtl="0" algn="l">
              <a:lnSpc>
                <a:spcPct val="150000"/>
              </a:lnSpc>
              <a:spcBef>
                <a:spcPts val="0"/>
              </a:spcBef>
              <a:spcAft>
                <a:spcPts val="0"/>
              </a:spcAft>
              <a:buClr>
                <a:srgbClr val="FF0000"/>
              </a:buClr>
              <a:buSzPts val="1600"/>
              <a:buFont typeface="Microsoft JhengHei"/>
              <a:buChar char="○"/>
            </a:pPr>
            <a:r>
              <a:rPr lang="zh-TW" sz="1600">
                <a:solidFill>
                  <a:srgbClr val="FF0000"/>
                </a:solidFill>
                <a:latin typeface="Microsoft JhengHei"/>
                <a:ea typeface="Microsoft JhengHei"/>
                <a:cs typeface="Microsoft JhengHei"/>
                <a:sym typeface="Microsoft JhengHei"/>
              </a:rPr>
              <a:t>檔名必須為 report.pdf !!!</a:t>
            </a:r>
            <a:endParaRPr sz="1600">
              <a:solidFill>
                <a:srgbClr val="FF0000"/>
              </a:solidFill>
              <a:latin typeface="Microsoft JhengHei"/>
              <a:ea typeface="Microsoft JhengHei"/>
              <a:cs typeface="Microsoft JhengHei"/>
              <a:sym typeface="Microsoft JhengHei"/>
            </a:endParaRPr>
          </a:p>
          <a:p>
            <a:pPr indent="-330200" lvl="1" marL="914400" rtl="0" algn="l">
              <a:lnSpc>
                <a:spcPct val="150000"/>
              </a:lnSpc>
              <a:spcBef>
                <a:spcPts val="0"/>
              </a:spcBef>
              <a:spcAft>
                <a:spcPts val="0"/>
              </a:spcAft>
              <a:buClr>
                <a:srgbClr val="FF0000"/>
              </a:buClr>
              <a:buSzPts val="1600"/>
              <a:buFont typeface="Microsoft JhengHei"/>
              <a:buChar char="○"/>
            </a:pPr>
            <a:r>
              <a:rPr lang="zh-TW" sz="1600">
                <a:solidFill>
                  <a:srgbClr val="FF0000"/>
                </a:solidFill>
                <a:latin typeface="Microsoft JhengHei"/>
                <a:ea typeface="Microsoft JhengHei"/>
                <a:cs typeface="Microsoft JhengHei"/>
                <a:sym typeface="Microsoft JhengHei"/>
              </a:rPr>
              <a:t>檔名必須為 report.pdf !!!</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請</a:t>
            </a:r>
            <a:r>
              <a:rPr lang="zh-TW" sz="1600">
                <a:solidFill>
                  <a:srgbClr val="FF0000"/>
                </a:solidFill>
                <a:latin typeface="Microsoft JhengHei"/>
                <a:ea typeface="Microsoft JhengHei"/>
                <a:cs typeface="Microsoft JhengHei"/>
                <a:sym typeface="Microsoft JhengHei"/>
              </a:rPr>
              <a:t>標明系級、學號、姓名</a:t>
            </a:r>
            <a:r>
              <a:rPr lang="zh-TW" sz="1600">
                <a:solidFill>
                  <a:srgbClr val="000000"/>
                </a:solidFill>
                <a:latin typeface="Microsoft JhengHei"/>
                <a:ea typeface="Microsoft JhengHei"/>
                <a:cs typeface="Microsoft JhengHei"/>
                <a:sym typeface="Microsoft JhengHei"/>
              </a:rPr>
              <a:t>，並按照report模板回答問題，切勿隨意更動題號順序</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若有和其他修課同學討論，請務必於題號前標明collaborator（含姓名、學號）</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若有其他參考資料也必須一併附上資料來源、出處</a:t>
            </a:r>
            <a:endParaRPr sz="1600">
              <a:solidFill>
                <a:srgbClr val="000000"/>
              </a:solidFill>
              <a:latin typeface="Microsoft JhengHei"/>
              <a:ea typeface="Microsoft JhengHei"/>
              <a:cs typeface="Microsoft JhengHei"/>
              <a:sym typeface="Microsoft JhengHei"/>
            </a:endParaRPr>
          </a:p>
          <a:p>
            <a:pPr indent="-342900" lvl="0" marL="457200" marR="0" rtl="0" algn="l">
              <a:lnSpc>
                <a:spcPct val="150000"/>
              </a:lnSpc>
              <a:spcBef>
                <a:spcPts val="0"/>
              </a:spcBef>
              <a:spcAft>
                <a:spcPts val="0"/>
              </a:spcAft>
              <a:buClr>
                <a:srgbClr val="000000"/>
              </a:buClr>
              <a:buSzPts val="1800"/>
              <a:buFont typeface="Microsoft JhengHei"/>
              <a:buChar char="●"/>
            </a:pPr>
            <a:r>
              <a:rPr lang="zh-TW" sz="1800">
                <a:solidFill>
                  <a:srgbClr val="000000"/>
                </a:solidFill>
                <a:latin typeface="Microsoft JhengHei"/>
                <a:ea typeface="Microsoft JhengHei"/>
                <a:cs typeface="Microsoft JhengHei"/>
                <a:sym typeface="Microsoft JhengHei"/>
              </a:rPr>
              <a:t>Report模板連結</a:t>
            </a:r>
            <a:endParaRPr>
              <a:solidFill>
                <a:srgbClr val="000000"/>
              </a:solidFill>
              <a:latin typeface="Microsoft JhengHei"/>
              <a:ea typeface="Microsoft JhengHei"/>
              <a:cs typeface="Microsoft JhengHei"/>
              <a:sym typeface="Microsoft JhengHei"/>
            </a:endParaRPr>
          </a:p>
          <a:p>
            <a:pPr indent="-342900" lvl="1" marL="914400" marR="0" rtl="0" algn="l">
              <a:lnSpc>
                <a:spcPct val="150000"/>
              </a:lnSpc>
              <a:spcBef>
                <a:spcPts val="0"/>
              </a:spcBef>
              <a:spcAft>
                <a:spcPts val="0"/>
              </a:spcAft>
              <a:buClr>
                <a:srgbClr val="000000"/>
              </a:buClr>
              <a:buSzPts val="1800"/>
              <a:buFont typeface="Microsoft JhengHei"/>
              <a:buChar char="○"/>
            </a:pPr>
            <a:r>
              <a:rPr lang="zh-TW" sz="1600">
                <a:solidFill>
                  <a:srgbClr val="000000"/>
                </a:solidFill>
                <a:latin typeface="Microsoft JhengHei"/>
                <a:ea typeface="Microsoft JhengHei"/>
                <a:cs typeface="Microsoft JhengHei"/>
                <a:sym typeface="Microsoft JhengHei"/>
              </a:rPr>
              <a:t>連結：</a:t>
            </a:r>
            <a:r>
              <a:rPr lang="zh-TW" sz="1800" u="sng">
                <a:solidFill>
                  <a:schemeClr val="accent5"/>
                </a:solidFill>
                <a:latin typeface="Arial"/>
                <a:ea typeface="Arial"/>
                <a:cs typeface="Arial"/>
                <a:sym typeface="Arial"/>
                <a:hlinkClick r:id="rId3">
                  <a:extLst>
                    <a:ext uri="{A12FA001-AC4F-418D-AE19-62706E023703}">
                      <ahyp:hlinkClr val="tx"/>
                    </a:ext>
                  </a:extLst>
                </a:hlinkClick>
              </a:rPr>
              <a:t>https://docs.google.com/document/d/12V-wN_4nn0oKc2T07JeYmtvvhvK2M4E4/edit?usp=sharing&amp;ouid=102528209626787107677&amp;rtpof=true&amp;sd=true</a:t>
            </a:r>
            <a:endParaRPr sz="1600">
              <a:solidFill>
                <a:srgbClr val="000000"/>
              </a:solidFill>
              <a:latin typeface="Microsoft JhengHei"/>
              <a:ea typeface="Microsoft JhengHei"/>
              <a:cs typeface="Microsoft JhengHei"/>
              <a:sym typeface="Microsoft JhengHei"/>
            </a:endParaRPr>
          </a:p>
          <a:p>
            <a:pPr indent="-336550" lvl="0" marL="457200" rtl="0" algn="l">
              <a:lnSpc>
                <a:spcPct val="150000"/>
              </a:lnSpc>
              <a:spcBef>
                <a:spcPts val="0"/>
              </a:spcBef>
              <a:spcAft>
                <a:spcPts val="0"/>
              </a:spcAft>
              <a:buClr>
                <a:srgbClr val="000000"/>
              </a:buClr>
              <a:buSzPts val="1700"/>
              <a:buChar char="●"/>
            </a:pPr>
            <a:r>
              <a:rPr lang="zh-TW" sz="1700">
                <a:solidFill>
                  <a:srgbClr val="000000"/>
                </a:solidFill>
                <a:latin typeface="Microsoft JhengHei"/>
                <a:ea typeface="Microsoft JhengHei"/>
                <a:cs typeface="Microsoft JhengHei"/>
                <a:sym typeface="Microsoft JhengHei"/>
              </a:rPr>
              <a:t>截止日期同 </a:t>
            </a:r>
            <a:r>
              <a:rPr lang="zh-TW" sz="1700">
                <a:solidFill>
                  <a:srgbClr val="FF0000"/>
                </a:solidFill>
                <a:latin typeface="Microsoft JhengHei"/>
                <a:ea typeface="Microsoft JhengHei"/>
                <a:cs typeface="Microsoft JhengHei"/>
                <a:sym typeface="Microsoft JhengHei"/>
              </a:rPr>
              <a:t>Ceiba</a:t>
            </a:r>
            <a:r>
              <a:rPr lang="zh-TW" sz="1700">
                <a:solidFill>
                  <a:srgbClr val="FF0000"/>
                </a:solidFill>
                <a:latin typeface="Microsoft JhengHei"/>
                <a:ea typeface="Microsoft JhengHei"/>
                <a:cs typeface="Microsoft JhengHei"/>
                <a:sym typeface="Microsoft JhengHei"/>
              </a:rPr>
              <a:t> Deadline: </a:t>
            </a:r>
            <a:r>
              <a:rPr lang="zh-TW">
                <a:solidFill>
                  <a:srgbClr val="FF0000"/>
                </a:solidFill>
                <a:latin typeface="Microsoft JhengHei"/>
                <a:ea typeface="Microsoft JhengHei"/>
                <a:cs typeface="Microsoft JhengHei"/>
                <a:sym typeface="Microsoft JhengHei"/>
              </a:rPr>
              <a:t>10/23/2021</a:t>
            </a:r>
            <a:r>
              <a:rPr lang="zh-TW" sz="1700">
                <a:solidFill>
                  <a:srgbClr val="FF0000"/>
                </a:solidFill>
                <a:latin typeface="Microsoft JhengHei"/>
                <a:ea typeface="Microsoft JhengHei"/>
                <a:cs typeface="Microsoft JhengHei"/>
                <a:sym typeface="Microsoft JhengHei"/>
              </a:rPr>
              <a:t> 23:59:59  (GMT+8)</a:t>
            </a:r>
            <a:endParaRPr sz="1600">
              <a:latin typeface="Microsoft JhengHei"/>
              <a:ea typeface="Microsoft JhengHei"/>
              <a:cs typeface="Microsoft JhengHei"/>
              <a:sym typeface="Microsoft JhengHe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zh-TW"/>
              <a:t>其他規定</a:t>
            </a:r>
            <a:r>
              <a:rPr lang="zh-TW"/>
              <a:t> Other Policy</a:t>
            </a:r>
            <a:endParaRPr/>
          </a:p>
        </p:txBody>
      </p:sp>
      <p:sp>
        <p:nvSpPr>
          <p:cNvPr id="184" name="Google Shape;184;p20"/>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Source Code Pro"/>
              <a:buChar char="●"/>
            </a:pPr>
            <a:r>
              <a:rPr lang="zh-TW" sz="2000">
                <a:solidFill>
                  <a:srgbClr val="000000"/>
                </a:solidFill>
              </a:rPr>
              <a:t>Lateness</a:t>
            </a:r>
            <a:endParaRPr sz="2000">
              <a:solidFill>
                <a:srgbClr val="000000"/>
              </a:solidFill>
            </a:endParaRPr>
          </a:p>
          <a:p>
            <a:pPr indent="-330200" lvl="1" marL="914400" marR="0" rtl="0" algn="l">
              <a:lnSpc>
                <a:spcPct val="115000"/>
              </a:lnSpc>
              <a:spcBef>
                <a:spcPts val="0"/>
              </a:spcBef>
              <a:spcAft>
                <a:spcPts val="0"/>
              </a:spcAft>
              <a:buSzPts val="1600"/>
              <a:buChar char="○"/>
            </a:pPr>
            <a:r>
              <a:rPr lang="zh-TW" sz="1600"/>
              <a:t>Ceiba</a:t>
            </a:r>
            <a:r>
              <a:rPr lang="zh-TW" sz="1600"/>
              <a:t>遲交一天(不足一天以一天計算) hw1所得總分將x0.7</a:t>
            </a:r>
            <a:endParaRPr sz="1600"/>
          </a:p>
          <a:p>
            <a:pPr indent="-330200" lvl="1" marL="914400" marR="0" rtl="0" algn="l">
              <a:lnSpc>
                <a:spcPct val="115000"/>
              </a:lnSpc>
              <a:spcBef>
                <a:spcPts val="0"/>
              </a:spcBef>
              <a:spcAft>
                <a:spcPts val="0"/>
              </a:spcAft>
              <a:buSzPts val="1600"/>
              <a:buChar char="○"/>
            </a:pPr>
            <a:r>
              <a:rPr lang="zh-TW" sz="1600">
                <a:solidFill>
                  <a:srgbClr val="FF0000"/>
                </a:solidFill>
              </a:rPr>
              <a:t>不接受程式or報告單獨遲交</a:t>
            </a:r>
            <a:endParaRPr sz="1600">
              <a:solidFill>
                <a:srgbClr val="FF0000"/>
              </a:solidFill>
            </a:endParaRPr>
          </a:p>
          <a:p>
            <a:pPr indent="-330200" lvl="1" marL="914400" marR="0" rtl="0" algn="l">
              <a:lnSpc>
                <a:spcPct val="115000"/>
              </a:lnSpc>
              <a:spcBef>
                <a:spcPts val="0"/>
              </a:spcBef>
              <a:spcAft>
                <a:spcPts val="0"/>
              </a:spcAft>
              <a:buClr>
                <a:srgbClr val="000000"/>
              </a:buClr>
              <a:buSzPts val="1600"/>
              <a:buChar char="○"/>
            </a:pPr>
            <a:r>
              <a:rPr lang="zh-TW" sz="1600">
                <a:solidFill>
                  <a:srgbClr val="000000"/>
                </a:solidFill>
              </a:rPr>
              <a:t>不得遲交超過一天，若有特殊原因請儘速聯絡助教</a:t>
            </a:r>
            <a:endParaRPr sz="1600">
              <a:solidFill>
                <a:srgbClr val="000000"/>
              </a:solidFill>
            </a:endParaRPr>
          </a:p>
          <a:p>
            <a:pPr indent="0" lvl="0" marL="914400" marR="0" rtl="0" algn="l">
              <a:lnSpc>
                <a:spcPct val="115000"/>
              </a:lnSpc>
              <a:spcBef>
                <a:spcPts val="0"/>
              </a:spcBef>
              <a:spcAft>
                <a:spcPts val="0"/>
              </a:spcAft>
              <a:buNone/>
            </a:pPr>
            <a:r>
              <a:t/>
            </a:r>
            <a:endParaRPr sz="1600">
              <a:solidFill>
                <a:srgbClr val="FF0000"/>
              </a:solidFill>
            </a:endParaRPr>
          </a:p>
          <a:p>
            <a:pPr indent="0" lvl="0" marL="0" marR="0" rtl="0" algn="l">
              <a:lnSpc>
                <a:spcPct val="150000"/>
              </a:lnSpc>
              <a:spcBef>
                <a:spcPts val="0"/>
              </a:spcBef>
              <a:spcAft>
                <a:spcPts val="0"/>
              </a:spcAft>
              <a:buNone/>
            </a:pPr>
            <a:r>
              <a:t/>
            </a:r>
            <a:endParaRPr sz="1600">
              <a:solidFill>
                <a:srgbClr val="000000"/>
              </a:solidFill>
            </a:endParaRPr>
          </a:p>
          <a:p>
            <a:pPr indent="0" lvl="0" marL="0" marR="0" rtl="0" algn="l">
              <a:lnSpc>
                <a:spcPct val="115000"/>
              </a:lnSpc>
              <a:spcBef>
                <a:spcPts val="1600"/>
              </a:spcBef>
              <a:spcAft>
                <a:spcPts val="1600"/>
              </a:spcAft>
              <a:buSzPts val="1800"/>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Outline</a:t>
            </a:r>
            <a:endParaRPr/>
          </a:p>
        </p:txBody>
      </p:sp>
      <p:sp>
        <p:nvSpPr>
          <p:cNvPr id="73" name="Google Shape;73;p2"/>
          <p:cNvSpPr txBox="1"/>
          <p:nvPr>
            <p:ph idx="1" type="body"/>
          </p:nvPr>
        </p:nvSpPr>
        <p:spPr>
          <a:xfrm>
            <a:off x="311700" y="1388408"/>
            <a:ext cx="8520600" cy="4403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Char char="●"/>
            </a:pPr>
            <a:r>
              <a:rPr lang="zh-TW" sz="2400">
                <a:solidFill>
                  <a:srgbClr val="000000"/>
                </a:solidFill>
              </a:rPr>
              <a:t>HW1 Intro - PM2.5 Prediction</a:t>
            </a:r>
            <a:endParaRPr sz="2400">
              <a:solidFill>
                <a:srgbClr val="000000"/>
              </a:solidFill>
            </a:endParaRPr>
          </a:p>
          <a:p>
            <a:pPr indent="-342900" lvl="1" marL="914400" rtl="0" algn="l">
              <a:lnSpc>
                <a:spcPct val="150000"/>
              </a:lnSpc>
              <a:spcBef>
                <a:spcPts val="0"/>
              </a:spcBef>
              <a:spcAft>
                <a:spcPts val="0"/>
              </a:spcAft>
              <a:buClr>
                <a:srgbClr val="555555"/>
              </a:buClr>
              <a:buSzPts val="1800"/>
              <a:buChar char="○"/>
            </a:pPr>
            <a:r>
              <a:rPr lang="zh-TW" sz="1800">
                <a:solidFill>
                  <a:srgbClr val="555555"/>
                </a:solidFill>
              </a:rPr>
              <a:t>Tasks Description</a:t>
            </a:r>
            <a:endParaRPr sz="1800">
              <a:solidFill>
                <a:srgbClr val="555555"/>
              </a:solidFill>
            </a:endParaRPr>
          </a:p>
          <a:p>
            <a:pPr indent="-342900" lvl="1" marL="914400" rtl="0" algn="l">
              <a:lnSpc>
                <a:spcPct val="150000"/>
              </a:lnSpc>
              <a:spcBef>
                <a:spcPts val="0"/>
              </a:spcBef>
              <a:spcAft>
                <a:spcPts val="0"/>
              </a:spcAft>
              <a:buClr>
                <a:srgbClr val="555555"/>
              </a:buClr>
              <a:buSzPts val="1800"/>
              <a:buChar char="○"/>
            </a:pPr>
            <a:r>
              <a:rPr lang="zh-TW" sz="1800">
                <a:solidFill>
                  <a:srgbClr val="555555"/>
                </a:solidFill>
              </a:rPr>
              <a:t>Training/Testing Data</a:t>
            </a:r>
            <a:endParaRPr sz="1800">
              <a:solidFill>
                <a:srgbClr val="555555"/>
              </a:solidFill>
            </a:endParaRPr>
          </a:p>
          <a:p>
            <a:pPr indent="-342900" lvl="1" marL="914400" rtl="0" algn="l">
              <a:lnSpc>
                <a:spcPct val="150000"/>
              </a:lnSpc>
              <a:spcBef>
                <a:spcPts val="0"/>
              </a:spcBef>
              <a:spcAft>
                <a:spcPts val="0"/>
              </a:spcAft>
              <a:buClr>
                <a:srgbClr val="555555"/>
              </a:buClr>
              <a:buSzPts val="1800"/>
              <a:buChar char="○"/>
            </a:pPr>
            <a:r>
              <a:rPr lang="zh-TW" sz="1800">
                <a:solidFill>
                  <a:srgbClr val="555555"/>
                </a:solidFill>
              </a:rPr>
              <a:t>Sample Submission </a:t>
            </a:r>
            <a:endParaRPr sz="1800">
              <a:solidFill>
                <a:srgbClr val="555555"/>
              </a:solidFill>
            </a:endParaRPr>
          </a:p>
          <a:p>
            <a:pPr indent="-381000" lvl="0" marL="457200" rtl="0" algn="l">
              <a:lnSpc>
                <a:spcPct val="150000"/>
              </a:lnSpc>
              <a:spcBef>
                <a:spcPts val="0"/>
              </a:spcBef>
              <a:spcAft>
                <a:spcPts val="0"/>
              </a:spcAft>
              <a:buClr>
                <a:srgbClr val="000000"/>
              </a:buClr>
              <a:buSzPts val="2400"/>
              <a:buChar char="●"/>
            </a:pPr>
            <a:r>
              <a:rPr lang="zh-TW" sz="2400">
                <a:solidFill>
                  <a:srgbClr val="000000"/>
                </a:solidFill>
              </a:rPr>
              <a:t>Kaggle</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zh-TW" sz="2400">
                <a:solidFill>
                  <a:srgbClr val="000000"/>
                </a:solidFill>
              </a:rPr>
              <a:t>Grading / Assignment Regulation </a:t>
            </a:r>
            <a:endParaRPr sz="1800">
              <a:solidFill>
                <a:srgbClr val="42424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zh-TW"/>
              <a:t>其他規定</a:t>
            </a:r>
            <a:r>
              <a:rPr lang="zh-TW"/>
              <a:t> Other Policy</a:t>
            </a:r>
            <a:endParaRPr/>
          </a:p>
        </p:txBody>
      </p:sp>
      <p:sp>
        <p:nvSpPr>
          <p:cNvPr id="190" name="Google Shape;190;p21"/>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Source Code Pro"/>
              <a:buChar char="●"/>
            </a:pPr>
            <a:r>
              <a:rPr lang="zh-TW" sz="2000">
                <a:solidFill>
                  <a:srgbClr val="000000"/>
                </a:solidFill>
              </a:rPr>
              <a:t>Cheating</a:t>
            </a:r>
            <a:endParaRPr sz="2000">
              <a:solidFill>
                <a:srgbClr val="000000"/>
              </a:solidFill>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抄code、抄report （含之前修課同學）</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開設kaggle多重分身帳號註冊competition</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於訓練過程以任何不限定形式接觸到testing data的正確答案</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000000"/>
              </a:buClr>
              <a:buSzPts val="1600"/>
              <a:buFont typeface="Microsoft JhengHei"/>
              <a:buChar char="○"/>
            </a:pPr>
            <a:r>
              <a:rPr lang="zh-TW" sz="1600">
                <a:solidFill>
                  <a:srgbClr val="000000"/>
                </a:solidFill>
                <a:latin typeface="Microsoft JhengHei"/>
                <a:ea typeface="Microsoft JhengHei"/>
                <a:cs typeface="Microsoft JhengHei"/>
                <a:sym typeface="Microsoft JhengHei"/>
              </a:rPr>
              <a:t>不得上傳之前的kaggle競賽</a:t>
            </a:r>
            <a:endParaRPr sz="1600">
              <a:solidFill>
                <a:srgbClr val="000000"/>
              </a:solidFill>
              <a:latin typeface="Microsoft JhengHei"/>
              <a:ea typeface="Microsoft JhengHei"/>
              <a:cs typeface="Microsoft JhengHei"/>
              <a:sym typeface="Microsoft JhengHei"/>
            </a:endParaRPr>
          </a:p>
          <a:p>
            <a:pPr indent="-330200" lvl="1" marL="914400" marR="0" rtl="0" algn="l">
              <a:lnSpc>
                <a:spcPct val="150000"/>
              </a:lnSpc>
              <a:spcBef>
                <a:spcPts val="0"/>
              </a:spcBef>
              <a:spcAft>
                <a:spcPts val="0"/>
              </a:spcAft>
              <a:buClr>
                <a:srgbClr val="FF0000"/>
              </a:buClr>
              <a:buSzPts val="1600"/>
              <a:buFont typeface="Microsoft JhengHei"/>
              <a:buChar char="○"/>
            </a:pPr>
            <a:r>
              <a:rPr lang="zh-TW" sz="1600">
                <a:solidFill>
                  <a:srgbClr val="FF0000"/>
                </a:solidFill>
                <a:latin typeface="Microsoft JhengHei"/>
                <a:ea typeface="Microsoft JhengHei"/>
                <a:cs typeface="Microsoft JhengHei"/>
                <a:sym typeface="Microsoft JhengHei"/>
              </a:rPr>
              <a:t>教授與助教群保留請同學到辦公室解釋coding作業的權利，請同學務必自愛</a:t>
            </a:r>
            <a:endParaRPr sz="1600">
              <a:solidFill>
                <a:srgbClr val="FF0000"/>
              </a:solidFill>
              <a:latin typeface="Microsoft JhengHei"/>
              <a:ea typeface="Microsoft JhengHei"/>
              <a:cs typeface="Microsoft JhengHei"/>
              <a:sym typeface="Microsoft JhengHei"/>
            </a:endParaRPr>
          </a:p>
          <a:p>
            <a:pPr indent="0" lvl="0" marL="0" marR="0" rtl="0" algn="l">
              <a:lnSpc>
                <a:spcPct val="150000"/>
              </a:lnSpc>
              <a:spcBef>
                <a:spcPts val="1600"/>
              </a:spcBef>
              <a:spcAft>
                <a:spcPts val="0"/>
              </a:spcAft>
              <a:buSzPts val="1800"/>
              <a:buNone/>
            </a:pPr>
            <a:r>
              <a:t/>
            </a:r>
            <a:endParaRPr sz="1600">
              <a:solidFill>
                <a:srgbClr val="000000"/>
              </a:solidFill>
            </a:endParaRPr>
          </a:p>
          <a:p>
            <a:pPr indent="0" lvl="0" marL="0" marR="0" rtl="0" algn="l">
              <a:lnSpc>
                <a:spcPct val="115000"/>
              </a:lnSpc>
              <a:spcBef>
                <a:spcPts val="1600"/>
              </a:spcBef>
              <a:spcAft>
                <a:spcPts val="1600"/>
              </a:spcAft>
              <a:buSzPts val="1800"/>
              <a:buNone/>
            </a:pPr>
            <a:r>
              <a:t/>
            </a:r>
            <a:endParaRPr sz="1600"/>
          </a:p>
        </p:txBody>
      </p:sp>
      <p:pic>
        <p:nvPicPr>
          <p:cNvPr id="191" name="Google Shape;191;p21"/>
          <p:cNvPicPr preferRelativeResize="0"/>
          <p:nvPr/>
        </p:nvPicPr>
        <p:blipFill rotWithShape="1">
          <a:blip r:embed="rId3">
            <a:alphaModFix/>
          </a:blip>
          <a:srcRect b="0" l="0" r="0" t="0"/>
          <a:stretch/>
        </p:blipFill>
        <p:spPr>
          <a:xfrm>
            <a:off x="5920225" y="621333"/>
            <a:ext cx="2465225" cy="138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Tips for HW1</a:t>
            </a:r>
            <a:endParaRPr/>
          </a:p>
        </p:txBody>
      </p:sp>
      <p:sp>
        <p:nvSpPr>
          <p:cNvPr id="197" name="Google Shape;197;p22"/>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zh-TW" sz="2400"/>
              <a:t>What you should learn</a:t>
            </a:r>
            <a:endParaRPr sz="2400"/>
          </a:p>
          <a:p>
            <a:pPr indent="-342900" lvl="1" marL="914400" rtl="0" algn="l">
              <a:lnSpc>
                <a:spcPct val="150000"/>
              </a:lnSpc>
              <a:spcBef>
                <a:spcPts val="0"/>
              </a:spcBef>
              <a:spcAft>
                <a:spcPts val="0"/>
              </a:spcAft>
              <a:buSzPts val="1800"/>
              <a:buChar char="○"/>
            </a:pPr>
            <a:r>
              <a:rPr lang="zh-TW" sz="1800"/>
              <a:t>Familiar with matrix operation</a:t>
            </a:r>
            <a:endParaRPr sz="1800"/>
          </a:p>
          <a:p>
            <a:pPr indent="-342900" lvl="1" marL="914400" rtl="0" algn="l">
              <a:lnSpc>
                <a:spcPct val="150000"/>
              </a:lnSpc>
              <a:spcBef>
                <a:spcPts val="0"/>
              </a:spcBef>
              <a:spcAft>
                <a:spcPts val="0"/>
              </a:spcAft>
              <a:buSzPts val="1800"/>
              <a:buChar char="○"/>
            </a:pPr>
            <a:r>
              <a:rPr lang="zh-TW" sz="1800"/>
              <a:t>Familiar with numpy, pandas</a:t>
            </a:r>
            <a:endParaRPr sz="1800"/>
          </a:p>
          <a:p>
            <a:pPr indent="-342900" lvl="1" marL="914400" rtl="0" algn="l">
              <a:lnSpc>
                <a:spcPct val="150000"/>
              </a:lnSpc>
              <a:spcBef>
                <a:spcPts val="0"/>
              </a:spcBef>
              <a:spcAft>
                <a:spcPts val="0"/>
              </a:spcAft>
              <a:buSzPts val="1800"/>
              <a:buChar char="○"/>
            </a:pPr>
            <a:r>
              <a:rPr lang="zh-TW" sz="1800"/>
              <a:t>Implement gradient descent</a:t>
            </a:r>
            <a:endParaRPr sz="1800"/>
          </a:p>
          <a:p>
            <a:pPr indent="-342900" lvl="1" marL="914400" rtl="0" algn="l">
              <a:lnSpc>
                <a:spcPct val="150000"/>
              </a:lnSpc>
              <a:spcBef>
                <a:spcPts val="0"/>
              </a:spcBef>
              <a:spcAft>
                <a:spcPts val="0"/>
              </a:spcAft>
              <a:buClr>
                <a:srgbClr val="FF0000"/>
              </a:buClr>
              <a:buSzPts val="1800"/>
              <a:buChar char="○"/>
            </a:pPr>
            <a:r>
              <a:rPr lang="zh-TW" sz="1800">
                <a:solidFill>
                  <a:srgbClr val="FF0000"/>
                </a:solidFill>
              </a:rPr>
              <a:t>Data preprocessing</a:t>
            </a:r>
            <a:endParaRPr sz="18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TA Hour</a:t>
            </a:r>
            <a:endParaRPr/>
          </a:p>
        </p:txBody>
      </p:sp>
      <p:sp>
        <p:nvSpPr>
          <p:cNvPr id="203" name="Google Shape;203;p23"/>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SzPts val="3600"/>
              <a:buChar char="●"/>
            </a:pPr>
            <a:r>
              <a:rPr lang="zh-TW" sz="3600"/>
              <a:t>10/15</a:t>
            </a:r>
            <a:r>
              <a:rPr lang="zh-TW" sz="3600"/>
              <a:t>, 10/22 (Fri) @ </a:t>
            </a:r>
            <a:r>
              <a:rPr lang="zh-TW" sz="3600"/>
              <a:t>博理B1</a:t>
            </a:r>
            <a:r>
              <a:rPr lang="zh-TW" sz="3600"/>
              <a:t>系K</a:t>
            </a:r>
            <a:endParaRPr sz="3600"/>
          </a:p>
          <a:p>
            <a:pPr indent="-457200" lvl="0" marL="457200" rtl="0" algn="l">
              <a:lnSpc>
                <a:spcPct val="150000"/>
              </a:lnSpc>
              <a:spcBef>
                <a:spcPts val="0"/>
              </a:spcBef>
              <a:spcAft>
                <a:spcPts val="0"/>
              </a:spcAft>
              <a:buSzPts val="3600"/>
              <a:buChar char="●"/>
            </a:pPr>
            <a:r>
              <a:rPr lang="zh-TW" sz="3600"/>
              <a:t>18:00~19:00</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Task Description</a:t>
            </a:r>
            <a:endParaRPr/>
          </a:p>
        </p:txBody>
      </p:sp>
      <p:sp>
        <p:nvSpPr>
          <p:cNvPr id="79" name="Google Shape;79;p3"/>
          <p:cNvSpPr txBox="1"/>
          <p:nvPr>
            <p:ph idx="1" type="body"/>
          </p:nvPr>
        </p:nvSpPr>
        <p:spPr>
          <a:xfrm>
            <a:off x="311700" y="1474667"/>
            <a:ext cx="4178100" cy="41331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555555"/>
              </a:buClr>
              <a:buSzPts val="2400"/>
              <a:buFont typeface="Microsoft JhengHei"/>
              <a:buChar char="●"/>
            </a:pPr>
            <a:r>
              <a:rPr lang="zh-TW" sz="2400">
                <a:solidFill>
                  <a:srgbClr val="555555"/>
                </a:solidFill>
                <a:highlight>
                  <a:schemeClr val="lt1"/>
                </a:highlight>
                <a:latin typeface="Microsoft JhengHei"/>
                <a:ea typeface="Microsoft JhengHei"/>
                <a:cs typeface="Microsoft JhengHei"/>
                <a:sym typeface="Microsoft JhengHei"/>
              </a:rPr>
              <a:t>本次作業的資料是從行政院環境環保署空氣品質監測網所下載的觀測資料。</a:t>
            </a:r>
            <a:endParaRPr sz="2400">
              <a:solidFill>
                <a:srgbClr val="555555"/>
              </a:solidFill>
              <a:highlight>
                <a:schemeClr val="lt1"/>
              </a:highlight>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555555"/>
              </a:buClr>
              <a:buSzPts val="2400"/>
              <a:buFont typeface="Microsoft JhengHei"/>
              <a:buChar char="●"/>
            </a:pPr>
            <a:r>
              <a:rPr lang="zh-TW" sz="2400">
                <a:solidFill>
                  <a:srgbClr val="555555"/>
                </a:solidFill>
                <a:highlight>
                  <a:schemeClr val="lt1"/>
                </a:highlight>
                <a:latin typeface="Microsoft JhengHei"/>
                <a:ea typeface="Microsoft JhengHei"/>
                <a:cs typeface="Microsoft JhengHei"/>
                <a:sym typeface="Microsoft JhengHei"/>
              </a:rPr>
              <a:t>希望大家能在本作業實作 linear regression 預測出PM2.5的數值。</a:t>
            </a:r>
            <a:endParaRPr sz="2400">
              <a:solidFill>
                <a:srgbClr val="555555"/>
              </a:solidFill>
              <a:highlight>
                <a:schemeClr val="lt1"/>
              </a:highlight>
              <a:latin typeface="Microsoft JhengHei"/>
              <a:ea typeface="Microsoft JhengHei"/>
              <a:cs typeface="Microsoft JhengHei"/>
              <a:sym typeface="Microsoft JhengHei"/>
            </a:endParaRPr>
          </a:p>
        </p:txBody>
      </p:sp>
      <p:pic>
        <p:nvPicPr>
          <p:cNvPr id="80" name="Google Shape;80;p3"/>
          <p:cNvPicPr preferRelativeResize="0"/>
          <p:nvPr/>
        </p:nvPicPr>
        <p:blipFill rotWithShape="1">
          <a:blip r:embed="rId3">
            <a:alphaModFix/>
          </a:blip>
          <a:srcRect b="0" l="0" r="0" t="0"/>
          <a:stretch/>
        </p:blipFill>
        <p:spPr>
          <a:xfrm>
            <a:off x="4859400" y="1170500"/>
            <a:ext cx="3972890" cy="3732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Data Description</a:t>
            </a:r>
            <a:endParaRPr/>
          </a:p>
        </p:txBody>
      </p:sp>
      <p:sp>
        <p:nvSpPr>
          <p:cNvPr id="86" name="Google Shape;86;p4"/>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icrosoft JhengHei"/>
              <a:buChar char="●"/>
            </a:pPr>
            <a:r>
              <a:rPr lang="zh-TW">
                <a:latin typeface="Microsoft JhengHei"/>
                <a:ea typeface="Microsoft JhengHei"/>
                <a:cs typeface="Microsoft JhengHei"/>
                <a:sym typeface="Microsoft JhengHei"/>
              </a:rPr>
              <a:t>本次作業使用的觀測記錄，分成train set跟test set，train set是兩年份的所有資料。test set則是一年份中的資料中取樣出來。</a:t>
            </a:r>
            <a:endParaRPr sz="1800">
              <a:latin typeface="Microsoft JhengHei"/>
              <a:ea typeface="Microsoft JhengHei"/>
              <a:cs typeface="Microsoft JhengHei"/>
              <a:sym typeface="Microsoft JhengHei"/>
            </a:endParaRPr>
          </a:p>
          <a:p>
            <a:pPr indent="-342900" lvl="1" marL="914400" rtl="0" algn="l">
              <a:lnSpc>
                <a:spcPct val="150000"/>
              </a:lnSpc>
              <a:spcBef>
                <a:spcPts val="0"/>
              </a:spcBef>
              <a:spcAft>
                <a:spcPts val="0"/>
              </a:spcAft>
              <a:buClr>
                <a:srgbClr val="424242"/>
              </a:buClr>
              <a:buSzPts val="1800"/>
              <a:buFont typeface="Microsoft JhengHei"/>
              <a:buChar char="○"/>
            </a:pPr>
            <a:r>
              <a:rPr lang="zh-TW" sz="1800">
                <a:solidFill>
                  <a:srgbClr val="424242"/>
                </a:solidFill>
                <a:latin typeface="Microsoft JhengHei"/>
                <a:ea typeface="Microsoft JhengHei"/>
                <a:cs typeface="Microsoft JhengHei"/>
                <a:sym typeface="Microsoft JhengHei"/>
              </a:rPr>
              <a:t>training data: 某連續兩年的觀測資料。</a:t>
            </a:r>
            <a:endParaRPr sz="1800">
              <a:solidFill>
                <a:srgbClr val="424242"/>
              </a:solidFill>
              <a:latin typeface="Microsoft JhengHei"/>
              <a:ea typeface="Microsoft JhengHei"/>
              <a:cs typeface="Microsoft JhengHei"/>
              <a:sym typeface="Microsoft JhengHei"/>
            </a:endParaRPr>
          </a:p>
          <a:p>
            <a:pPr indent="-342900" lvl="1" marL="914400" rtl="0" algn="l">
              <a:lnSpc>
                <a:spcPct val="150000"/>
              </a:lnSpc>
              <a:spcBef>
                <a:spcPts val="0"/>
              </a:spcBef>
              <a:spcAft>
                <a:spcPts val="0"/>
              </a:spcAft>
              <a:buClr>
                <a:srgbClr val="424242"/>
              </a:buClr>
              <a:buSzPts val="1800"/>
              <a:buFont typeface="Microsoft JhengHei"/>
              <a:buChar char="○"/>
            </a:pPr>
            <a:r>
              <a:rPr lang="zh-TW" sz="1800">
                <a:solidFill>
                  <a:srgbClr val="424242"/>
                </a:solidFill>
                <a:latin typeface="Microsoft JhengHei"/>
                <a:ea typeface="Microsoft JhengHei"/>
                <a:cs typeface="Microsoft JhengHei"/>
                <a:sym typeface="Microsoft JhengHei"/>
              </a:rPr>
              <a:t>testing data : 第三年的資料當中取樣出連續的</a:t>
            </a:r>
            <a:r>
              <a:rPr lang="zh-TW" sz="1800">
                <a:solidFill>
                  <a:srgbClr val="FF0000"/>
                </a:solidFill>
                <a:latin typeface="Microsoft JhengHei"/>
                <a:ea typeface="Microsoft JhengHei"/>
                <a:cs typeface="Microsoft JhengHei"/>
                <a:sym typeface="Microsoft JhengHei"/>
              </a:rPr>
              <a:t>10</a:t>
            </a:r>
            <a:r>
              <a:rPr lang="zh-TW" sz="1800">
                <a:solidFill>
                  <a:srgbClr val="424242"/>
                </a:solidFill>
                <a:latin typeface="Microsoft JhengHei"/>
                <a:ea typeface="Microsoft JhengHei"/>
                <a:cs typeface="Microsoft JhengHei"/>
                <a:sym typeface="Microsoft JhengHei"/>
              </a:rPr>
              <a:t>小時為一筆，前九小時的所有觀測數據當作feature，第十小時的PM2.5當作answer。一共取出</a:t>
            </a:r>
            <a:r>
              <a:rPr lang="zh-TW" sz="1800">
                <a:solidFill>
                  <a:srgbClr val="FF0000"/>
                </a:solidFill>
                <a:latin typeface="Microsoft JhengHei"/>
                <a:ea typeface="Microsoft JhengHei"/>
                <a:cs typeface="Microsoft JhengHei"/>
                <a:sym typeface="Microsoft JhengHei"/>
              </a:rPr>
              <a:t>857</a:t>
            </a:r>
            <a:r>
              <a:rPr lang="zh-TW" sz="1800">
                <a:solidFill>
                  <a:srgbClr val="424242"/>
                </a:solidFill>
                <a:latin typeface="Microsoft JhengHei"/>
                <a:ea typeface="Microsoft JhengHei"/>
                <a:cs typeface="Microsoft JhengHei"/>
                <a:sym typeface="Microsoft JhengHei"/>
              </a:rPr>
              <a:t>筆不重複的test data，請根據feature預測這857筆的PM2.5。</a:t>
            </a:r>
            <a:endParaRPr sz="1800">
              <a:solidFill>
                <a:srgbClr val="424242"/>
              </a:solidFill>
              <a:latin typeface="Microsoft JhengHei"/>
              <a:ea typeface="Microsoft JhengHei"/>
              <a:cs typeface="Microsoft JhengHei"/>
              <a:sym typeface="Microsoft JhengHei"/>
            </a:endParaRPr>
          </a:p>
          <a:p>
            <a:pPr indent="-342900" lvl="0" marL="457200" rtl="0" algn="l">
              <a:lnSpc>
                <a:spcPct val="150000"/>
              </a:lnSpc>
              <a:spcBef>
                <a:spcPts val="0"/>
              </a:spcBef>
              <a:spcAft>
                <a:spcPts val="0"/>
              </a:spcAft>
              <a:buSzPts val="1800"/>
              <a:buFont typeface="Microsoft JhengHei"/>
              <a:buChar char="●"/>
            </a:pPr>
            <a:r>
              <a:rPr lang="zh-TW" sz="1800">
                <a:latin typeface="Microsoft JhengHei"/>
                <a:ea typeface="Microsoft JhengHei"/>
                <a:cs typeface="Microsoft JhengHei"/>
                <a:sym typeface="Microsoft JhengHei"/>
              </a:rPr>
              <a:t>Data含有18項數據 AMB_TEMP,CH4</a:t>
            </a:r>
            <a:r>
              <a:rPr lang="zh-TW" sz="1700">
                <a:solidFill>
                  <a:srgbClr val="424242"/>
                </a:solidFill>
                <a:latin typeface="Microsoft JhengHei"/>
                <a:ea typeface="Microsoft JhengHei"/>
                <a:cs typeface="Microsoft JhengHei"/>
                <a:sym typeface="Microsoft JhengHei"/>
              </a:rPr>
              <a:t>, CO, NMHC, NO, NO2, NOx, O3, PM10, RAINFALL, RH, SO2, THC, WD_HR, WIND_DIREC, WIND_SPEED, WS_HR, PM2.5</a:t>
            </a:r>
            <a:r>
              <a:rPr lang="zh-TW" sz="1800">
                <a:solidFill>
                  <a:srgbClr val="424242"/>
                </a:solidFill>
                <a:latin typeface="Microsoft JhengHei"/>
                <a:ea typeface="Microsoft JhengHei"/>
                <a:cs typeface="Microsoft JhengHei"/>
                <a:sym typeface="Microsoft JhengHei"/>
              </a:rPr>
              <a:t>。</a:t>
            </a:r>
            <a:endParaRPr>
              <a:solidFill>
                <a:srgbClr val="424242"/>
              </a:solidFill>
              <a:latin typeface="Microsoft JhengHei"/>
              <a:ea typeface="Microsoft JhengHei"/>
              <a:cs typeface="Microsoft JhengHei"/>
              <a:sym typeface="Microsoft JhengHei"/>
            </a:endParaRPr>
          </a:p>
          <a:p>
            <a:pPr indent="0" lvl="0" marL="0" rtl="0" algn="l">
              <a:lnSpc>
                <a:spcPct val="150000"/>
              </a:lnSpc>
              <a:spcBef>
                <a:spcPts val="0"/>
              </a:spcBef>
              <a:spcAft>
                <a:spcPts val="0"/>
              </a:spcAft>
              <a:buNone/>
            </a:pPr>
            <a:r>
              <a:rPr lang="zh-TW" sz="1800">
                <a:solidFill>
                  <a:srgbClr val="FF0000"/>
                </a:solidFill>
              </a:rPr>
              <a:t>### 到網站上爬出正確資料拿來做參考也將視為作弊，請務必注意!!!</a:t>
            </a:r>
            <a:endParaRPr>
              <a:solidFill>
                <a:srgbClr val="FF0000"/>
              </a:solidFill>
            </a:endParaRPr>
          </a:p>
          <a:p>
            <a:pPr indent="0" lvl="0" marL="0" rtl="0" algn="l">
              <a:lnSpc>
                <a:spcPct val="115000"/>
              </a:lnSpc>
              <a:spcBef>
                <a:spcPts val="1600"/>
              </a:spcBef>
              <a:spcAft>
                <a:spcPts val="1600"/>
              </a:spcAft>
              <a:buSzPts val="1800"/>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Training Data</a:t>
            </a:r>
            <a:endParaRPr/>
          </a:p>
        </p:txBody>
      </p:sp>
      <p:sp>
        <p:nvSpPr>
          <p:cNvPr id="92" name="Google Shape;92;p5"/>
          <p:cNvSpPr txBox="1"/>
          <p:nvPr/>
        </p:nvSpPr>
        <p:spPr>
          <a:xfrm>
            <a:off x="-263775" y="4085033"/>
            <a:ext cx="5843400" cy="9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txBox="1"/>
          <p:nvPr/>
        </p:nvSpPr>
        <p:spPr>
          <a:xfrm>
            <a:off x="3278950" y="1197550"/>
            <a:ext cx="3079800" cy="94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666666"/>
                </a:solidFill>
                <a:latin typeface="Microsoft JhengHei"/>
                <a:ea typeface="Microsoft JhengHei"/>
                <a:cs typeface="Microsoft JhengHei"/>
                <a:sym typeface="Microsoft JhengHei"/>
              </a:rPr>
              <a:t>每一筆資料都是相鄰的</a:t>
            </a:r>
            <a:endParaRPr b="0" i="0" sz="1800" u="none" cap="none" strike="noStrike">
              <a:solidFill>
                <a:srgbClr val="666666"/>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666666"/>
                </a:solidFill>
                <a:latin typeface="Microsoft JhengHei"/>
                <a:ea typeface="Microsoft JhengHei"/>
                <a:cs typeface="Microsoft JhengHei"/>
                <a:sym typeface="Microsoft JhengHei"/>
              </a:rPr>
              <a:t>以0~8筆去預測第9筆</a:t>
            </a:r>
            <a:endParaRPr b="0" i="0" sz="1800" u="none" cap="none" strike="noStrike">
              <a:solidFill>
                <a:srgbClr val="666666"/>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666666"/>
                </a:solidFill>
                <a:latin typeface="Microsoft JhengHei"/>
                <a:ea typeface="Microsoft JhengHei"/>
                <a:cs typeface="Microsoft JhengHei"/>
                <a:sym typeface="Microsoft JhengHei"/>
              </a:rPr>
              <a:t>以1~9筆去預測第10筆...</a:t>
            </a:r>
            <a:endParaRPr b="0" i="0" sz="1800" u="none" cap="none" strike="noStrike">
              <a:solidFill>
                <a:srgbClr val="666666"/>
              </a:solidFill>
              <a:latin typeface="Microsoft JhengHei"/>
              <a:ea typeface="Microsoft JhengHei"/>
              <a:cs typeface="Microsoft JhengHei"/>
              <a:sym typeface="Microsoft JhengHei"/>
            </a:endParaRPr>
          </a:p>
        </p:txBody>
      </p:sp>
      <p:pic>
        <p:nvPicPr>
          <p:cNvPr id="94" name="Google Shape;94;p5"/>
          <p:cNvPicPr preferRelativeResize="0"/>
          <p:nvPr/>
        </p:nvPicPr>
        <p:blipFill rotWithShape="1">
          <a:blip r:embed="rId3">
            <a:alphaModFix/>
          </a:blip>
          <a:srcRect b="0" l="0" r="0" t="0"/>
          <a:stretch/>
        </p:blipFill>
        <p:spPr>
          <a:xfrm>
            <a:off x="493700" y="2284225"/>
            <a:ext cx="8338600" cy="4099579"/>
          </a:xfrm>
          <a:prstGeom prst="rect">
            <a:avLst/>
          </a:prstGeom>
          <a:noFill/>
          <a:ln>
            <a:noFill/>
          </a:ln>
        </p:spPr>
      </p:pic>
      <p:sp>
        <p:nvSpPr>
          <p:cNvPr id="95" name="Google Shape;95;p5"/>
          <p:cNvSpPr/>
          <p:nvPr/>
        </p:nvSpPr>
        <p:spPr>
          <a:xfrm>
            <a:off x="8379877" y="2584304"/>
            <a:ext cx="433800" cy="37995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Testing Data</a:t>
            </a:r>
            <a:endParaRPr/>
          </a:p>
        </p:txBody>
      </p:sp>
      <p:sp>
        <p:nvSpPr>
          <p:cNvPr id="101" name="Google Shape;101;p6"/>
          <p:cNvSpPr txBox="1"/>
          <p:nvPr/>
        </p:nvSpPr>
        <p:spPr>
          <a:xfrm>
            <a:off x="4210275" y="1102300"/>
            <a:ext cx="3079800" cy="94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666666"/>
                </a:solidFill>
                <a:latin typeface="Microsoft JhengHei"/>
                <a:ea typeface="Microsoft JhengHei"/>
                <a:cs typeface="Microsoft JhengHei"/>
                <a:sym typeface="Microsoft JhengHei"/>
              </a:rPr>
              <a:t>格式和 training data一樣</a:t>
            </a:r>
            <a:endParaRPr b="0" i="0" sz="1800" u="none" cap="none" strike="noStrike">
              <a:solidFill>
                <a:srgbClr val="666666"/>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666666"/>
                </a:solidFill>
                <a:latin typeface="Microsoft JhengHei"/>
                <a:ea typeface="Microsoft JhengHei"/>
                <a:cs typeface="Microsoft JhengHei"/>
                <a:sym typeface="Microsoft JhengHei"/>
              </a:rPr>
              <a:t>但請以0~8筆去預測 id_1</a:t>
            </a:r>
            <a:endParaRPr b="0" i="0" sz="1800" u="none" cap="none" strike="noStrike">
              <a:solidFill>
                <a:srgbClr val="666666"/>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666666"/>
                </a:solidFill>
                <a:latin typeface="Microsoft JhengHei"/>
                <a:ea typeface="Microsoft JhengHei"/>
                <a:cs typeface="Microsoft JhengHei"/>
                <a:sym typeface="Microsoft JhengHei"/>
              </a:rPr>
              <a:t>以9~17筆去預測 id_2</a:t>
            </a:r>
            <a:endParaRPr b="0" i="0" sz="1800" u="none" cap="none" strike="noStrike">
              <a:solidFill>
                <a:srgbClr val="666666"/>
              </a:solidFill>
              <a:latin typeface="Microsoft JhengHei"/>
              <a:ea typeface="Microsoft JhengHei"/>
              <a:cs typeface="Microsoft JhengHei"/>
              <a:sym typeface="Microsoft JhengHei"/>
            </a:endParaRPr>
          </a:p>
        </p:txBody>
      </p:sp>
      <p:pic>
        <p:nvPicPr>
          <p:cNvPr id="102" name="Google Shape;102;p6"/>
          <p:cNvPicPr preferRelativeResize="0"/>
          <p:nvPr/>
        </p:nvPicPr>
        <p:blipFill rotWithShape="1">
          <a:blip r:embed="rId3">
            <a:alphaModFix/>
          </a:blip>
          <a:srcRect b="0" l="0" r="0" t="0"/>
          <a:stretch/>
        </p:blipFill>
        <p:spPr>
          <a:xfrm>
            <a:off x="879229" y="2159605"/>
            <a:ext cx="7561385" cy="41050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7"/>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Sample Submission</a:t>
            </a:r>
            <a:endParaRPr/>
          </a:p>
        </p:txBody>
      </p:sp>
      <p:sp>
        <p:nvSpPr>
          <p:cNvPr id="108" name="Google Shape;108;p7"/>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Microsoft JhengHei"/>
              <a:buChar char="●"/>
            </a:pPr>
            <a:r>
              <a:rPr lang="zh-TW" sz="2000">
                <a:solidFill>
                  <a:srgbClr val="000000"/>
                </a:solidFill>
                <a:latin typeface="Microsoft JhengHei"/>
                <a:ea typeface="Microsoft JhengHei"/>
                <a:cs typeface="Microsoft JhengHei"/>
                <a:sym typeface="Microsoft JhengHei"/>
              </a:rPr>
              <a:t>預測857筆testing data中的PM2.5值，將預測結果上傳至kaggle</a:t>
            </a:r>
            <a:endParaRPr sz="2000">
              <a:solidFill>
                <a:srgbClr val="000000"/>
              </a:solidFill>
              <a:latin typeface="Microsoft JhengHei"/>
              <a:ea typeface="Microsoft JhengHei"/>
              <a:cs typeface="Microsoft JhengHei"/>
              <a:sym typeface="Microsoft JhengHei"/>
            </a:endParaRPr>
          </a:p>
          <a:p>
            <a:pPr indent="-330200" lvl="1" marL="914400" rtl="0" algn="l">
              <a:lnSpc>
                <a:spcPct val="150000"/>
              </a:lnSpc>
              <a:spcBef>
                <a:spcPts val="0"/>
              </a:spcBef>
              <a:spcAft>
                <a:spcPts val="0"/>
              </a:spcAft>
              <a:buClr>
                <a:srgbClr val="424242"/>
              </a:buClr>
              <a:buSzPts val="1600"/>
              <a:buFont typeface="Microsoft JhengHei"/>
              <a:buChar char="○"/>
            </a:pPr>
            <a:r>
              <a:rPr lang="zh-TW" sz="1600">
                <a:solidFill>
                  <a:srgbClr val="424242"/>
                </a:solidFill>
                <a:latin typeface="Microsoft JhengHei"/>
                <a:ea typeface="Microsoft JhengHei"/>
                <a:cs typeface="Microsoft JhengHei"/>
                <a:sym typeface="Microsoft JhengHei"/>
              </a:rPr>
              <a:t>Upload format : csv file</a:t>
            </a:r>
            <a:endParaRPr sz="1600">
              <a:solidFill>
                <a:srgbClr val="424242"/>
              </a:solidFill>
              <a:latin typeface="Microsoft JhengHei"/>
              <a:ea typeface="Microsoft JhengHei"/>
              <a:cs typeface="Microsoft JhengHei"/>
              <a:sym typeface="Microsoft JhengHei"/>
            </a:endParaRPr>
          </a:p>
          <a:p>
            <a:pPr indent="-330200" lvl="1" marL="914400" rtl="0" algn="l">
              <a:lnSpc>
                <a:spcPct val="150000"/>
              </a:lnSpc>
              <a:spcBef>
                <a:spcPts val="0"/>
              </a:spcBef>
              <a:spcAft>
                <a:spcPts val="0"/>
              </a:spcAft>
              <a:buClr>
                <a:srgbClr val="424242"/>
              </a:buClr>
              <a:buSzPts val="1600"/>
              <a:buFont typeface="Microsoft JhengHei"/>
              <a:buChar char="○"/>
            </a:pPr>
            <a:r>
              <a:rPr lang="zh-TW" sz="1600">
                <a:solidFill>
                  <a:srgbClr val="424242"/>
                </a:solidFill>
                <a:latin typeface="Microsoft JhengHei"/>
                <a:ea typeface="Microsoft JhengHei"/>
                <a:cs typeface="Microsoft JhengHei"/>
                <a:sym typeface="Microsoft JhengHei"/>
              </a:rPr>
              <a:t>第一行必須是 Id, Predicted</a:t>
            </a:r>
            <a:endParaRPr sz="1600">
              <a:solidFill>
                <a:srgbClr val="424242"/>
              </a:solidFill>
              <a:latin typeface="Microsoft JhengHei"/>
              <a:ea typeface="Microsoft JhengHei"/>
              <a:cs typeface="Microsoft JhengHei"/>
              <a:sym typeface="Microsoft JhengHei"/>
            </a:endParaRPr>
          </a:p>
          <a:p>
            <a:pPr indent="-330200" lvl="1" marL="914400" rtl="0" algn="l">
              <a:lnSpc>
                <a:spcPct val="150000"/>
              </a:lnSpc>
              <a:spcBef>
                <a:spcPts val="0"/>
              </a:spcBef>
              <a:spcAft>
                <a:spcPts val="0"/>
              </a:spcAft>
              <a:buClr>
                <a:srgbClr val="424242"/>
              </a:buClr>
              <a:buSzPts val="1600"/>
              <a:buFont typeface="Microsoft JhengHei"/>
              <a:buChar char="○"/>
            </a:pPr>
            <a:r>
              <a:rPr lang="zh-TW" sz="1600">
                <a:solidFill>
                  <a:srgbClr val="424242"/>
                </a:solidFill>
                <a:latin typeface="Microsoft JhengHei"/>
                <a:ea typeface="Microsoft JhengHei"/>
                <a:cs typeface="Microsoft JhengHei"/>
                <a:sym typeface="Microsoft JhengHei"/>
              </a:rPr>
              <a:t>第二行開始，每行分別為id值及預測PM2.5數值 (string, double)</a:t>
            </a:r>
            <a:endParaRPr sz="1600">
              <a:solidFill>
                <a:srgbClr val="424242"/>
              </a:solidFill>
              <a:latin typeface="Microsoft JhengHei"/>
              <a:ea typeface="Microsoft JhengHei"/>
              <a:cs typeface="Microsoft JhengHei"/>
              <a:sym typeface="Microsoft JhengHei"/>
            </a:endParaRPr>
          </a:p>
          <a:p>
            <a:pPr indent="-355600" lvl="0" marL="457200" rtl="0" algn="l">
              <a:lnSpc>
                <a:spcPct val="150000"/>
              </a:lnSpc>
              <a:spcBef>
                <a:spcPts val="0"/>
              </a:spcBef>
              <a:spcAft>
                <a:spcPts val="0"/>
              </a:spcAft>
              <a:buClr>
                <a:srgbClr val="000000"/>
              </a:buClr>
              <a:buSzPts val="2000"/>
              <a:buFont typeface="Microsoft JhengHei"/>
              <a:buChar char="●"/>
            </a:pPr>
            <a:r>
              <a:rPr lang="zh-TW" sz="2000">
                <a:solidFill>
                  <a:srgbClr val="000000"/>
                </a:solidFill>
                <a:latin typeface="Microsoft JhengHei"/>
                <a:ea typeface="Microsoft JhengHei"/>
                <a:cs typeface="Microsoft JhengHei"/>
                <a:sym typeface="Microsoft JhengHei"/>
              </a:rPr>
              <a:t>範例格式：</a:t>
            </a:r>
            <a:endParaRPr sz="2000">
              <a:solidFill>
                <a:srgbClr val="000000"/>
              </a:solidFill>
              <a:latin typeface="Microsoft JhengHei"/>
              <a:ea typeface="Microsoft JhengHei"/>
              <a:cs typeface="Microsoft JhengHei"/>
              <a:sym typeface="Microsoft JhengHei"/>
            </a:endParaRPr>
          </a:p>
        </p:txBody>
      </p:sp>
      <p:pic>
        <p:nvPicPr>
          <p:cNvPr id="109" name="Google Shape;109;p7"/>
          <p:cNvPicPr preferRelativeResize="0"/>
          <p:nvPr/>
        </p:nvPicPr>
        <p:blipFill rotWithShape="1">
          <a:blip r:embed="rId3">
            <a:alphaModFix/>
          </a:blip>
          <a:srcRect b="0" l="0" r="0" t="0"/>
          <a:stretch/>
        </p:blipFill>
        <p:spPr>
          <a:xfrm>
            <a:off x="2156557" y="3429000"/>
            <a:ext cx="1357904" cy="312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Kaggle Info</a:t>
            </a:r>
            <a:endParaRPr/>
          </a:p>
        </p:txBody>
      </p:sp>
      <p:sp>
        <p:nvSpPr>
          <p:cNvPr id="115" name="Google Shape;115;p8"/>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55555"/>
              </a:buClr>
              <a:buSzPts val="1800"/>
              <a:buFont typeface="Microsoft JhengHei"/>
              <a:buChar char="●"/>
            </a:pPr>
            <a:r>
              <a:rPr lang="zh-TW" sz="1800">
                <a:latin typeface="Microsoft JhengHei"/>
                <a:ea typeface="Microsoft JhengHei"/>
                <a:cs typeface="Microsoft JhengHei"/>
                <a:sym typeface="Microsoft JhengHei"/>
              </a:rPr>
              <a:t>請自行到kaggle創建帳號（</a:t>
            </a:r>
            <a:r>
              <a:rPr lang="zh-TW" sz="1800">
                <a:solidFill>
                  <a:srgbClr val="FF0000"/>
                </a:solidFill>
                <a:latin typeface="Microsoft JhengHei"/>
                <a:ea typeface="Microsoft JhengHei"/>
                <a:cs typeface="Microsoft JhengHei"/>
                <a:sym typeface="Microsoft JhengHei"/>
              </a:rPr>
              <a:t>務必使用ntu信箱</a:t>
            </a:r>
            <a:r>
              <a:rPr lang="zh-TW" sz="1800">
                <a:latin typeface="Microsoft JhengHei"/>
                <a:ea typeface="Microsoft JhengHei"/>
                <a:cs typeface="Microsoft JhengHei"/>
                <a:sym typeface="Microsoft JhengHei"/>
              </a:rPr>
              <a:t>）</a:t>
            </a:r>
            <a:endParaRPr sz="1800">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SzPts val="1800"/>
              <a:buFont typeface="Microsoft JhengHei"/>
              <a:buChar char="●"/>
            </a:pPr>
            <a:r>
              <a:rPr lang="zh-TW">
                <a:latin typeface="Microsoft JhengHei"/>
                <a:ea typeface="Microsoft JhengHei"/>
                <a:cs typeface="Microsoft JhengHei"/>
                <a:sym typeface="Microsoft JhengHei"/>
              </a:rPr>
              <a:t>sample code : </a:t>
            </a:r>
            <a:r>
              <a:rPr lang="zh-TW" u="sng">
                <a:solidFill>
                  <a:schemeClr val="hlink"/>
                </a:solidFill>
                <a:latin typeface="Microsoft JhengHei"/>
                <a:ea typeface="Microsoft JhengHei"/>
                <a:cs typeface="Microsoft JhengHei"/>
                <a:sym typeface="Microsoft JhengHei"/>
                <a:hlinkClick r:id="rId3"/>
              </a:rPr>
              <a:t>code</a:t>
            </a:r>
            <a:endParaRPr>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555555"/>
              </a:buClr>
              <a:buSzPts val="1800"/>
              <a:buFont typeface="Microsoft JhengHei"/>
              <a:buChar char="●"/>
            </a:pPr>
            <a:r>
              <a:rPr lang="zh-TW" sz="1800">
                <a:latin typeface="Microsoft JhengHei"/>
                <a:ea typeface="Microsoft JhengHei"/>
                <a:cs typeface="Microsoft JhengHei"/>
                <a:sym typeface="Microsoft JhengHei"/>
              </a:rPr>
              <a:t>Link: </a:t>
            </a:r>
            <a:r>
              <a:rPr lang="zh-TW" sz="1800" u="sng">
                <a:solidFill>
                  <a:schemeClr val="hlink"/>
                </a:solidFill>
                <a:latin typeface="Microsoft JhengHei"/>
                <a:ea typeface="Microsoft JhengHei"/>
                <a:cs typeface="Microsoft JhengHei"/>
                <a:sym typeface="Microsoft JhengHei"/>
                <a:hlinkClick r:id="rId4"/>
              </a:rPr>
              <a:t>https://www.kaggle.com/t/6b77e6ea14df4ea6badc0774b2c1ce23</a:t>
            </a:r>
            <a:endParaRPr>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SzPts val="1800"/>
              <a:buFont typeface="Microsoft JhengHei"/>
              <a:buChar char="●"/>
            </a:pPr>
            <a:r>
              <a:rPr lang="zh-TW">
                <a:latin typeface="Microsoft JhengHei"/>
                <a:ea typeface="Microsoft JhengHei"/>
                <a:cs typeface="Microsoft JhengHei"/>
                <a:sym typeface="Microsoft JhengHei"/>
              </a:rPr>
              <a:t>個人進行、不須組隊</a:t>
            </a:r>
            <a:endParaRPr>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555555"/>
              </a:buClr>
              <a:buSzPts val="1800"/>
              <a:buFont typeface="Microsoft JhengHei"/>
              <a:buChar char="●"/>
            </a:pPr>
            <a:r>
              <a:rPr lang="zh-TW" sz="1800">
                <a:latin typeface="Microsoft JhengHei"/>
                <a:ea typeface="Microsoft JhengHei"/>
                <a:cs typeface="Microsoft JhengHei"/>
                <a:sym typeface="Microsoft JhengHei"/>
              </a:rPr>
              <a:t>Team Name: </a:t>
            </a:r>
            <a:endParaRPr sz="1800">
              <a:latin typeface="Microsoft JhengHei"/>
              <a:ea typeface="Microsoft JhengHei"/>
              <a:cs typeface="Microsoft JhengHei"/>
              <a:sym typeface="Microsoft JhengHei"/>
            </a:endParaRPr>
          </a:p>
          <a:p>
            <a:pPr indent="-342900" lvl="1" marL="914400" rtl="0" algn="l">
              <a:lnSpc>
                <a:spcPct val="115000"/>
              </a:lnSpc>
              <a:spcBef>
                <a:spcPts val="0"/>
              </a:spcBef>
              <a:spcAft>
                <a:spcPts val="0"/>
              </a:spcAft>
              <a:buSzPts val="1800"/>
              <a:buChar char="○"/>
            </a:pPr>
            <a:r>
              <a:rPr lang="zh-TW">
                <a:latin typeface="Microsoft JhengHei"/>
                <a:ea typeface="Microsoft JhengHei"/>
                <a:cs typeface="Microsoft JhengHei"/>
                <a:sym typeface="Microsoft JhengHei"/>
              </a:rPr>
              <a:t>修課學生：</a:t>
            </a:r>
            <a:r>
              <a:rPr b="1" lang="zh-TW">
                <a:latin typeface="Microsoft JhengHei"/>
                <a:ea typeface="Microsoft JhengHei"/>
                <a:cs typeface="Microsoft JhengHei"/>
                <a:sym typeface="Microsoft JhengHei"/>
              </a:rPr>
              <a:t>學號_任意名稱（ex: b09901666_只會tune參數）</a:t>
            </a:r>
            <a:endParaRPr b="1" sz="1800">
              <a:latin typeface="Microsoft JhengHei"/>
              <a:ea typeface="Microsoft JhengHei"/>
              <a:cs typeface="Microsoft JhengHei"/>
              <a:sym typeface="Microsoft JhengHei"/>
            </a:endParaRPr>
          </a:p>
          <a:p>
            <a:pPr indent="-317500" lvl="1" marL="914400" rtl="0" algn="l">
              <a:lnSpc>
                <a:spcPct val="115000"/>
              </a:lnSpc>
              <a:spcBef>
                <a:spcPts val="0"/>
              </a:spcBef>
              <a:spcAft>
                <a:spcPts val="0"/>
              </a:spcAft>
              <a:buSzPts val="1400"/>
              <a:buFont typeface="Microsoft JhengHei"/>
              <a:buChar char="○"/>
            </a:pPr>
            <a:r>
              <a:rPr lang="zh-TW">
                <a:latin typeface="Microsoft JhengHei"/>
                <a:ea typeface="Microsoft JhengHei"/>
                <a:cs typeface="Microsoft JhengHei"/>
                <a:sym typeface="Microsoft JhengHei"/>
              </a:rPr>
              <a:t>旁聽：旁聽_任意名稱</a:t>
            </a:r>
            <a:r>
              <a:rPr lang="zh-TW">
                <a:latin typeface="Microsoft JhengHei"/>
                <a:ea typeface="Microsoft JhengHei"/>
                <a:cs typeface="Microsoft JhengHei"/>
                <a:sym typeface="Microsoft JhengHei"/>
              </a:rPr>
              <a:t>（旁聽生請於作業期限後(10/22)再上傳）</a:t>
            </a:r>
            <a:endParaRPr>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555555"/>
              </a:buClr>
              <a:buSzPts val="1800"/>
              <a:buFont typeface="Microsoft JhengHei"/>
              <a:buChar char="●"/>
            </a:pPr>
            <a:r>
              <a:rPr lang="zh-TW" sz="1800">
                <a:latin typeface="Microsoft JhengHei"/>
                <a:ea typeface="Microsoft JhengHei"/>
                <a:cs typeface="Microsoft JhengHei"/>
                <a:sym typeface="Microsoft JhengHei"/>
              </a:rPr>
              <a:t>Maximum Daily Submission: 5</a:t>
            </a:r>
            <a:r>
              <a:rPr lang="zh-TW">
                <a:latin typeface="Microsoft JhengHei"/>
                <a:ea typeface="Microsoft JhengHei"/>
                <a:cs typeface="Microsoft JhengHei"/>
                <a:sym typeface="Microsoft JhengHei"/>
              </a:rPr>
              <a:t> times</a:t>
            </a:r>
            <a:endParaRPr sz="1800">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FF0000"/>
              </a:buClr>
              <a:buSzPts val="1800"/>
              <a:buFont typeface="Microsoft JhengHei"/>
              <a:buChar char="●"/>
            </a:pPr>
            <a:r>
              <a:rPr lang="zh-TW" sz="1800">
                <a:solidFill>
                  <a:srgbClr val="FF0000"/>
                </a:solidFill>
                <a:latin typeface="Microsoft JhengHei"/>
                <a:ea typeface="Microsoft JhengHei"/>
                <a:cs typeface="Microsoft JhengHei"/>
                <a:sym typeface="Microsoft JhengHei"/>
              </a:rPr>
              <a:t>Kaggle Deadline: </a:t>
            </a:r>
            <a:r>
              <a:rPr lang="zh-TW">
                <a:solidFill>
                  <a:srgbClr val="FF0000"/>
                </a:solidFill>
                <a:latin typeface="Microsoft JhengHei"/>
                <a:ea typeface="Microsoft JhengHei"/>
                <a:cs typeface="Microsoft JhengHei"/>
                <a:sym typeface="Microsoft JhengHei"/>
              </a:rPr>
              <a:t>10/21/2021 23:59:59  (GMT+8)</a:t>
            </a:r>
            <a:endParaRPr sz="1800">
              <a:solidFill>
                <a:srgbClr val="FF0000"/>
              </a:solidFill>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FF0000"/>
              </a:buClr>
              <a:buSzPts val="1800"/>
              <a:buFont typeface="Microsoft JhengHei"/>
              <a:buChar char="●"/>
            </a:pPr>
            <a:r>
              <a:rPr lang="zh-TW">
                <a:solidFill>
                  <a:srgbClr val="FF0000"/>
                </a:solidFill>
                <a:latin typeface="Microsoft JhengHei"/>
                <a:ea typeface="Microsoft JhengHei"/>
                <a:cs typeface="Microsoft JhengHei"/>
                <a:sym typeface="Microsoft JhengHei"/>
              </a:rPr>
              <a:t>Ceiba</a:t>
            </a:r>
            <a:r>
              <a:rPr lang="zh-TW" sz="1800">
                <a:solidFill>
                  <a:srgbClr val="FF0000"/>
                </a:solidFill>
                <a:latin typeface="Microsoft JhengHei"/>
                <a:ea typeface="Microsoft JhengHei"/>
                <a:cs typeface="Microsoft JhengHei"/>
                <a:sym typeface="Microsoft JhengHei"/>
              </a:rPr>
              <a:t> Deadline: </a:t>
            </a:r>
            <a:r>
              <a:rPr lang="zh-TW">
                <a:solidFill>
                  <a:srgbClr val="FF0000"/>
                </a:solidFill>
                <a:latin typeface="Microsoft JhengHei"/>
                <a:ea typeface="Microsoft JhengHei"/>
                <a:cs typeface="Microsoft JhengHei"/>
                <a:sym typeface="Microsoft JhengHei"/>
              </a:rPr>
              <a:t>10/23/2021 23:59:59  (GMT+8)</a:t>
            </a:r>
            <a:endParaRPr>
              <a:solidFill>
                <a:srgbClr val="FF0000"/>
              </a:solidFill>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555555"/>
              </a:buClr>
              <a:buSzPts val="1800"/>
              <a:buFont typeface="Microsoft JhengHei"/>
              <a:buChar char="●"/>
            </a:pPr>
            <a:r>
              <a:rPr lang="zh-TW">
                <a:latin typeface="Microsoft JhengHei"/>
                <a:ea typeface="Microsoft JhengHei"/>
                <a:cs typeface="Microsoft JhengHei"/>
                <a:sym typeface="Microsoft JhengHei"/>
              </a:rPr>
              <a:t>test_data.csv的857筆資料分為：428筆public、429筆private</a:t>
            </a:r>
            <a:endParaRPr>
              <a:solidFill>
                <a:srgbClr val="FF0000"/>
              </a:solidFill>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555555"/>
              </a:buClr>
              <a:buSzPts val="1800"/>
              <a:buFont typeface="Microsoft JhengHei"/>
              <a:buChar char="●"/>
            </a:pPr>
            <a:r>
              <a:rPr lang="zh-TW" sz="1800">
                <a:latin typeface="Microsoft JhengHei"/>
                <a:ea typeface="Microsoft JhengHei"/>
                <a:cs typeface="Microsoft JhengHei"/>
                <a:sym typeface="Microsoft JhengHei"/>
              </a:rPr>
              <a:t>Leaderboard上所顯示為public score，在Kaggle Deadline前可以選擇2份submission作為</a:t>
            </a:r>
            <a:r>
              <a:rPr lang="zh-TW">
                <a:latin typeface="Microsoft JhengHei"/>
                <a:ea typeface="Microsoft JhengHei"/>
                <a:cs typeface="Microsoft JhengHei"/>
                <a:sym typeface="Microsoft JhengHei"/>
              </a:rPr>
              <a:t>最後的</a:t>
            </a:r>
            <a:r>
              <a:rPr lang="zh-TW" sz="1800">
                <a:latin typeface="Microsoft JhengHei"/>
                <a:ea typeface="Microsoft JhengHei"/>
                <a:cs typeface="Microsoft JhengHei"/>
                <a:sym typeface="Microsoft JhengHei"/>
              </a:rPr>
              <a:t>評分依據(</a:t>
            </a:r>
            <a:r>
              <a:rPr lang="zh-TW">
                <a:latin typeface="Microsoft JhengHei"/>
                <a:ea typeface="Microsoft JhengHei"/>
                <a:cs typeface="Microsoft JhengHei"/>
                <a:sym typeface="Microsoft JhengHei"/>
              </a:rPr>
              <a:t>public score &amp; private score)</a:t>
            </a:r>
            <a:r>
              <a:rPr lang="zh-TW" sz="1800">
                <a:latin typeface="Microsoft JhengHei"/>
                <a:ea typeface="Microsoft JhengHei"/>
                <a:cs typeface="Microsoft JhengHei"/>
                <a:sym typeface="Microsoft JhengHei"/>
              </a:rPr>
              <a:t>。</a:t>
            </a:r>
            <a:endParaRPr sz="1800">
              <a:latin typeface="Microsoft JhengHei"/>
              <a:ea typeface="Microsoft JhengHei"/>
              <a:cs typeface="Microsoft JhengHei"/>
              <a:sym typeface="Microsoft JhengHei"/>
            </a:endParaRPr>
          </a:p>
          <a:p>
            <a:pPr indent="-342900" lvl="0" marL="457200" rtl="0" algn="l">
              <a:lnSpc>
                <a:spcPct val="115000"/>
              </a:lnSpc>
              <a:spcBef>
                <a:spcPts val="0"/>
              </a:spcBef>
              <a:spcAft>
                <a:spcPts val="0"/>
              </a:spcAft>
              <a:buClr>
                <a:srgbClr val="555555"/>
              </a:buClr>
              <a:buSzPts val="1800"/>
              <a:buFont typeface="Microsoft JhengHei"/>
              <a:buChar char="●"/>
            </a:pPr>
            <a:r>
              <a:rPr lang="zh-TW">
                <a:latin typeface="Microsoft JhengHei"/>
                <a:ea typeface="Microsoft JhengHei"/>
                <a:cs typeface="Microsoft JhengHei"/>
                <a:sym typeface="Microsoft JhengHei"/>
              </a:rPr>
              <a:t>最後計分排名將將會考慮到public以及private的成績</a:t>
            </a:r>
            <a:endParaRPr>
              <a:latin typeface="Microsoft JhengHei"/>
              <a:ea typeface="Microsoft JhengHei"/>
              <a:cs typeface="Microsoft JhengHei"/>
              <a:sym typeface="Microsoft JhengHei"/>
            </a:endParaRPr>
          </a:p>
          <a:p>
            <a:pPr indent="0" lvl="0" marL="0" rtl="0" algn="l">
              <a:lnSpc>
                <a:spcPct val="115000"/>
              </a:lnSpc>
              <a:spcBef>
                <a:spcPts val="1600"/>
              </a:spcBef>
              <a:spcAft>
                <a:spcPts val="0"/>
              </a:spcAft>
              <a:buSzPts val="1800"/>
              <a:buNone/>
            </a:pPr>
            <a:r>
              <a:t/>
            </a:r>
            <a:endParaRPr sz="700"/>
          </a:p>
          <a:p>
            <a:pPr indent="0" lvl="0" marL="0" rtl="0" algn="l">
              <a:lnSpc>
                <a:spcPct val="115000"/>
              </a:lnSpc>
              <a:spcBef>
                <a:spcPts val="1600"/>
              </a:spcBef>
              <a:spcAft>
                <a:spcPts val="0"/>
              </a:spcAft>
              <a:buSzPts val="1800"/>
              <a:buNone/>
            </a:pPr>
            <a:r>
              <a:t/>
            </a:r>
            <a:endParaRPr sz="1800">
              <a:solidFill>
                <a:srgbClr val="000000"/>
              </a:solidFill>
            </a:endParaRPr>
          </a:p>
          <a:p>
            <a:pPr indent="0" lvl="0" marL="0" rtl="0" algn="l">
              <a:lnSpc>
                <a:spcPct val="115000"/>
              </a:lnSpc>
              <a:spcBef>
                <a:spcPts val="1600"/>
              </a:spcBef>
              <a:spcAft>
                <a:spcPts val="1600"/>
              </a:spcAft>
              <a:buSzPts val="1800"/>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zh-TW"/>
              <a:t>Kaggle Info</a:t>
            </a:r>
            <a:endParaRPr/>
          </a:p>
        </p:txBody>
      </p:sp>
      <p:pic>
        <p:nvPicPr>
          <p:cNvPr id="121" name="Google Shape;121;p9"/>
          <p:cNvPicPr preferRelativeResize="0"/>
          <p:nvPr/>
        </p:nvPicPr>
        <p:blipFill rotWithShape="1">
          <a:blip r:embed="rId3">
            <a:alphaModFix/>
          </a:blip>
          <a:srcRect b="0" l="0" r="0" t="0"/>
          <a:stretch/>
        </p:blipFill>
        <p:spPr>
          <a:xfrm>
            <a:off x="311700" y="1424499"/>
            <a:ext cx="8520601" cy="4787923"/>
          </a:xfrm>
          <a:prstGeom prst="rect">
            <a:avLst/>
          </a:prstGeom>
          <a:noFill/>
          <a:ln>
            <a:noFill/>
          </a:ln>
        </p:spPr>
      </p:pic>
      <p:sp>
        <p:nvSpPr>
          <p:cNvPr id="122" name="Google Shape;122;p9"/>
          <p:cNvSpPr/>
          <p:nvPr/>
        </p:nvSpPr>
        <p:spPr>
          <a:xfrm>
            <a:off x="7286625" y="1536575"/>
            <a:ext cx="1386000" cy="410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